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41"/>
  </p:notesMasterIdLst>
  <p:sldIdLst>
    <p:sldId id="256" r:id="rId2"/>
    <p:sldId id="257" r:id="rId3"/>
    <p:sldId id="313" r:id="rId4"/>
    <p:sldId id="258" r:id="rId5"/>
    <p:sldId id="265" r:id="rId6"/>
    <p:sldId id="358" r:id="rId7"/>
    <p:sldId id="316" r:id="rId8"/>
    <p:sldId id="297" r:id="rId9"/>
    <p:sldId id="319" r:id="rId10"/>
    <p:sldId id="317" r:id="rId11"/>
    <p:sldId id="318" r:id="rId12"/>
    <p:sldId id="295" r:id="rId13"/>
    <p:sldId id="301" r:id="rId14"/>
    <p:sldId id="302" r:id="rId15"/>
    <p:sldId id="321" r:id="rId16"/>
    <p:sldId id="369" r:id="rId17"/>
    <p:sldId id="357" r:id="rId18"/>
    <p:sldId id="339" r:id="rId19"/>
    <p:sldId id="340" r:id="rId20"/>
    <p:sldId id="344" r:id="rId21"/>
    <p:sldId id="341" r:id="rId22"/>
    <p:sldId id="342" r:id="rId23"/>
    <p:sldId id="343" r:id="rId24"/>
    <p:sldId id="334" r:id="rId25"/>
    <p:sldId id="370" r:id="rId26"/>
    <p:sldId id="345" r:id="rId27"/>
    <p:sldId id="308" r:id="rId28"/>
    <p:sldId id="347" r:id="rId29"/>
    <p:sldId id="351" r:id="rId30"/>
    <p:sldId id="350" r:id="rId31"/>
    <p:sldId id="368" r:id="rId32"/>
    <p:sldId id="367" r:id="rId33"/>
    <p:sldId id="354" r:id="rId34"/>
    <p:sldId id="355" r:id="rId35"/>
    <p:sldId id="356" r:id="rId36"/>
    <p:sldId id="360" r:id="rId37"/>
    <p:sldId id="361" r:id="rId38"/>
    <p:sldId id="364" r:id="rId39"/>
    <p:sldId id="36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88" autoAdjust="0"/>
    <p:restoredTop sz="94660"/>
  </p:normalViewPr>
  <p:slideViewPr>
    <p:cSldViewPr>
      <p:cViewPr>
        <p:scale>
          <a:sx n="70" d="100"/>
          <a:sy n="70" d="100"/>
        </p:scale>
        <p:origin x="-1182" y="-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689F2D-61A0-4312-A319-889B5089CD07}" type="datetimeFigureOut">
              <a:rPr lang="en-US" smtClean="0"/>
              <a:pPr/>
              <a:t>3/10/2016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F2EF29-2884-4B08-83FE-4839DB738BF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p:spPr>
        <p:txBody>
          <a:bodyPr/>
          <a:lstStyle/>
          <a:p>
            <a:pPr eaLnBrk="1" hangingPunct="1"/>
            <a:endParaRPr lang="en-IN" smtClean="0"/>
          </a:p>
        </p:txBody>
      </p:sp>
      <p:sp>
        <p:nvSpPr>
          <p:cNvPr id="110596" name="Slide Number Placeholder 3"/>
          <p:cNvSpPr>
            <a:spLocks noGrp="1"/>
          </p:cNvSpPr>
          <p:nvPr>
            <p:ph type="sldNum" sz="quarter" idx="5"/>
          </p:nvPr>
        </p:nvSpPr>
        <p:spPr>
          <a:noFill/>
        </p:spPr>
        <p:txBody>
          <a:bodyPr/>
          <a:lstStyle/>
          <a:p>
            <a:fld id="{6D8A9FD8-487E-42F8-8977-E1BC6EEC89A8}" type="slidenum">
              <a:rPr lang="en-US" smtClean="0"/>
              <a:pPr/>
              <a:t>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p:spPr>
        <p:txBody>
          <a:bodyPr/>
          <a:lstStyle/>
          <a:p>
            <a:pPr eaLnBrk="1" hangingPunct="1"/>
            <a:endParaRPr lang="en-IN" smtClean="0"/>
          </a:p>
        </p:txBody>
      </p:sp>
      <p:sp>
        <p:nvSpPr>
          <p:cNvPr id="130052" name="Slide Number Placeholder 3"/>
          <p:cNvSpPr>
            <a:spLocks noGrp="1"/>
          </p:cNvSpPr>
          <p:nvPr>
            <p:ph type="sldNum" sz="quarter" idx="5"/>
          </p:nvPr>
        </p:nvSpPr>
        <p:spPr>
          <a:noFill/>
        </p:spPr>
        <p:txBody>
          <a:bodyPr/>
          <a:lstStyle/>
          <a:p>
            <a:fld id="{1D0A00C0-C34F-48C4-BD6E-B70E28F3C457}" type="slidenum">
              <a:rPr lang="en-US" smtClean="0"/>
              <a:pPr/>
              <a:t>15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a:ln/>
        </p:spPr>
        <p:txBody>
          <a:bodyPr/>
          <a:lstStyle/>
          <a:p>
            <a:pPr eaLnBrk="1" hangingPunct="1"/>
            <a:endParaRPr lang="en-IN" smtClean="0"/>
          </a:p>
        </p:txBody>
      </p:sp>
      <p:sp>
        <p:nvSpPr>
          <p:cNvPr id="141316" name="Slide Number Placeholder 3"/>
          <p:cNvSpPr>
            <a:spLocks noGrp="1"/>
          </p:cNvSpPr>
          <p:nvPr>
            <p:ph type="sldNum" sz="quarter" idx="5"/>
          </p:nvPr>
        </p:nvSpPr>
        <p:spPr>
          <a:noFill/>
        </p:spPr>
        <p:txBody>
          <a:bodyPr/>
          <a:lstStyle/>
          <a:p>
            <a:fld id="{B44E1C63-F2F1-43D0-B0E7-F79C8DEEF6FC}" type="slidenum">
              <a:rPr lang="en-US" smtClean="0"/>
              <a:pPr/>
              <a:t>24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p:spPr>
        <p:txBody>
          <a:bodyPr/>
          <a:lstStyle/>
          <a:p>
            <a:pPr eaLnBrk="1" hangingPunct="1"/>
            <a:endParaRPr lang="en-IN" smtClean="0"/>
          </a:p>
        </p:txBody>
      </p:sp>
      <p:sp>
        <p:nvSpPr>
          <p:cNvPr id="147460" name="Slide Number Placeholder 3"/>
          <p:cNvSpPr>
            <a:spLocks noGrp="1"/>
          </p:cNvSpPr>
          <p:nvPr>
            <p:ph type="sldNum" sz="quarter" idx="5"/>
          </p:nvPr>
        </p:nvSpPr>
        <p:spPr>
          <a:noFill/>
        </p:spPr>
        <p:txBody>
          <a:bodyPr/>
          <a:lstStyle/>
          <a:p>
            <a:fld id="{42095E8E-9256-4FC0-9D56-8DCECEDD9117}" type="slidenum">
              <a:rPr lang="en-US" smtClean="0"/>
              <a:pPr/>
              <a:t>26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p:spPr>
        <p:txBody>
          <a:bodyPr/>
          <a:lstStyle/>
          <a:p>
            <a:pPr eaLnBrk="1" hangingPunct="1"/>
            <a:endParaRPr lang="en-IN" smtClean="0"/>
          </a:p>
        </p:txBody>
      </p:sp>
      <p:sp>
        <p:nvSpPr>
          <p:cNvPr id="149508" name="Slide Number Placeholder 3"/>
          <p:cNvSpPr>
            <a:spLocks noGrp="1"/>
          </p:cNvSpPr>
          <p:nvPr>
            <p:ph type="sldNum" sz="quarter" idx="5"/>
          </p:nvPr>
        </p:nvSpPr>
        <p:spPr>
          <a:noFill/>
        </p:spPr>
        <p:txBody>
          <a:bodyPr/>
          <a:lstStyle/>
          <a:p>
            <a:fld id="{E7C0AEEC-058A-4E41-8F2B-E1FF8D46D9F7}" type="slidenum">
              <a:rPr lang="en-US" smtClean="0"/>
              <a:pPr/>
              <a:t>28</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p:spPr>
        <p:txBody>
          <a:bodyPr/>
          <a:lstStyle/>
          <a:p>
            <a:pPr eaLnBrk="1" hangingPunct="1"/>
            <a:endParaRPr lang="en-IN" smtClean="0"/>
          </a:p>
        </p:txBody>
      </p:sp>
      <p:sp>
        <p:nvSpPr>
          <p:cNvPr id="158724" name="Slide Number Placeholder 3"/>
          <p:cNvSpPr>
            <a:spLocks noGrp="1"/>
          </p:cNvSpPr>
          <p:nvPr>
            <p:ph type="sldNum" sz="quarter" idx="5"/>
          </p:nvPr>
        </p:nvSpPr>
        <p:spPr>
          <a:noFill/>
        </p:spPr>
        <p:txBody>
          <a:bodyPr/>
          <a:lstStyle/>
          <a:p>
            <a:fld id="{7EEAA5B5-F8E6-4BFA-9360-5FC45AEA9D33}" type="slidenum">
              <a:rPr lang="en-US" smtClean="0"/>
              <a:pPr/>
              <a:t>30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spd="slow">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819400"/>
          </a:xfrm>
        </p:spPr>
        <p:style>
          <a:lnRef idx="1">
            <a:schemeClr val="accent2"/>
          </a:lnRef>
          <a:fillRef idx="2">
            <a:schemeClr val="accent2"/>
          </a:fillRef>
          <a:effectRef idx="1">
            <a:schemeClr val="accent2"/>
          </a:effectRef>
          <a:fontRef idx="minor">
            <a:schemeClr val="dk1"/>
          </a:fontRef>
        </p:style>
        <p:txBody>
          <a:bodyPr>
            <a:normAutofit/>
          </a:bodyPr>
          <a:lstStyle/>
          <a:p>
            <a:r>
              <a:rPr lang="en-US" sz="6600" b="1" dirty="0" smtClean="0">
                <a:solidFill>
                  <a:schemeClr val="accent2">
                    <a:lumMod val="50000"/>
                  </a:schemeClr>
                </a:solidFill>
                <a:effectLst>
                  <a:outerShdw blurRad="38100" dist="38100" dir="2700000" algn="tl">
                    <a:srgbClr val="000000">
                      <a:alpha val="43137"/>
                    </a:srgbClr>
                  </a:outerShdw>
                </a:effectLst>
              </a:rPr>
              <a:t>COHORT  STUDY</a:t>
            </a:r>
            <a:endParaRPr lang="en-US" sz="6600" b="1" dirty="0">
              <a:solidFill>
                <a:schemeClr val="accent2">
                  <a:lumMod val="5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0" y="2819400"/>
            <a:ext cx="9144000" cy="4038600"/>
          </a:xfrm>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en-US" sz="2400" dirty="0" smtClean="0"/>
              <a:t>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	</a:t>
            </a:r>
            <a:r>
              <a:rPr lang="en-US" sz="2800" i="1" dirty="0" smtClean="0">
                <a:solidFill>
                  <a:srgbClr val="C00000"/>
                </a:solidFill>
                <a:effectLst>
                  <a:outerShdw blurRad="38100" dist="38100" dir="2700000" algn="tl">
                    <a:srgbClr val="000000">
                      <a:alpha val="43137"/>
                    </a:srgbClr>
                  </a:outerShdw>
                </a:effectLst>
              </a:rPr>
              <a:t>					</a:t>
            </a:r>
            <a:r>
              <a:rPr lang="en-US" sz="2600" i="1" dirty="0" smtClean="0">
                <a:solidFill>
                  <a:srgbClr val="C00000"/>
                </a:solidFill>
                <a:effectLst>
                  <a:outerShdw blurRad="38100" dist="38100" dir="2700000" algn="tl">
                    <a:srgbClr val="000000">
                      <a:alpha val="43137"/>
                    </a:srgbClr>
                  </a:outerShdw>
                </a:effectLst>
              </a:rPr>
              <a:t>By : Dr. </a:t>
            </a:r>
            <a:r>
              <a:rPr lang="en-US" sz="2600" i="1" dirty="0" err="1" smtClean="0">
                <a:solidFill>
                  <a:srgbClr val="C00000"/>
                </a:solidFill>
                <a:effectLst>
                  <a:outerShdw blurRad="38100" dist="38100" dir="2700000" algn="tl">
                    <a:srgbClr val="000000">
                      <a:alpha val="43137"/>
                    </a:srgbClr>
                  </a:outerShdw>
                </a:effectLst>
              </a:rPr>
              <a:t>Snehal</a:t>
            </a:r>
            <a:r>
              <a:rPr lang="en-US" sz="2600" i="1" dirty="0" smtClean="0">
                <a:solidFill>
                  <a:srgbClr val="C00000"/>
                </a:solidFill>
                <a:effectLst>
                  <a:outerShdw blurRad="38100" dist="38100" dir="2700000" algn="tl">
                    <a:srgbClr val="000000">
                      <a:alpha val="43137"/>
                    </a:srgbClr>
                  </a:outerShdw>
                </a:effectLst>
              </a:rPr>
              <a:t> </a:t>
            </a:r>
            <a:r>
              <a:rPr lang="en-US" sz="2600" i="1" dirty="0" err="1" smtClean="0">
                <a:solidFill>
                  <a:srgbClr val="C00000"/>
                </a:solidFill>
                <a:effectLst>
                  <a:outerShdw blurRad="38100" dist="38100" dir="2700000" algn="tl">
                    <a:srgbClr val="000000">
                      <a:alpha val="43137"/>
                    </a:srgbClr>
                  </a:outerShdw>
                </a:effectLst>
              </a:rPr>
              <a:t>Kasare</a:t>
            </a:r>
            <a:endParaRPr lang="en-US" sz="2600" i="1" dirty="0" smtClean="0">
              <a:solidFill>
                <a:srgbClr val="C00000"/>
              </a:solidFill>
              <a:effectLst>
                <a:outerShdw blurRad="38100" dist="38100" dir="2700000" algn="tl">
                  <a:srgbClr val="000000">
                    <a:alpha val="43137"/>
                  </a:srgbClr>
                </a:outerShdw>
              </a:effectLst>
            </a:endParaRPr>
          </a:p>
          <a:p>
            <a:r>
              <a:rPr lang="en-US" sz="2600" i="1" dirty="0" smtClean="0">
                <a:solidFill>
                  <a:srgbClr val="C00000"/>
                </a:solidFill>
                <a:effectLst>
                  <a:outerShdw blurRad="38100" dist="38100" dir="2700000" algn="tl">
                    <a:srgbClr val="000000">
                      <a:alpha val="43137"/>
                    </a:srgbClr>
                  </a:outerShdw>
                </a:effectLst>
              </a:rPr>
              <a:t>					Moderator : Dr. P. R. </a:t>
            </a:r>
            <a:r>
              <a:rPr lang="en-US" sz="2600" i="1" dirty="0" err="1" smtClean="0">
                <a:solidFill>
                  <a:srgbClr val="C00000"/>
                </a:solidFill>
                <a:effectLst>
                  <a:outerShdw blurRad="38100" dist="38100" dir="2700000" algn="tl">
                    <a:srgbClr val="000000">
                      <a:alpha val="43137"/>
                    </a:srgbClr>
                  </a:outerShdw>
                </a:effectLst>
              </a:rPr>
              <a:t>Deshmukh</a:t>
            </a:r>
            <a:endParaRPr lang="en-US" sz="2600" i="1" dirty="0" smtClean="0">
              <a:solidFill>
                <a:srgbClr val="C00000"/>
              </a:solidFill>
              <a:effectLst>
                <a:outerShdw blurRad="38100" dist="38100" dir="2700000" algn="tl">
                  <a:srgbClr val="000000">
                    <a:alpha val="43137"/>
                  </a:srgbClr>
                </a:outerShdw>
              </a:effectLst>
            </a:endParaRP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style>
          <a:lnRef idx="0">
            <a:schemeClr val="accent2"/>
          </a:lnRef>
          <a:fillRef idx="3">
            <a:schemeClr val="accent2"/>
          </a:fillRef>
          <a:effectRef idx="3">
            <a:schemeClr val="accent2"/>
          </a:effectRef>
          <a:fontRef idx="minor">
            <a:schemeClr val="lt1"/>
          </a:fontRef>
        </p:style>
        <p:txBody>
          <a:bodyPr>
            <a:normAutofit/>
          </a:bodyPr>
          <a:lstStyle/>
          <a:p>
            <a:r>
              <a:rPr lang="en-US" sz="3600" dirty="0" smtClean="0"/>
              <a:t>Formation of cohort</a:t>
            </a:r>
            <a:endParaRPr lang="en-US" sz="3600" dirty="0"/>
          </a:p>
        </p:txBody>
      </p:sp>
      <p:sp>
        <p:nvSpPr>
          <p:cNvPr id="3" name="Content Placeholder 2"/>
          <p:cNvSpPr>
            <a:spLocks noGrp="1"/>
          </p:cNvSpPr>
          <p:nvPr>
            <p:ph idx="1"/>
          </p:nvPr>
        </p:nvSpPr>
        <p:spPr>
          <a:xfrm>
            <a:off x="0" y="838200"/>
            <a:ext cx="9144000" cy="6019800"/>
          </a:xfrm>
        </p:spPr>
        <p:style>
          <a:lnRef idx="1">
            <a:schemeClr val="accent2"/>
          </a:lnRef>
          <a:fillRef idx="2">
            <a:schemeClr val="accent2"/>
          </a:fillRef>
          <a:effectRef idx="1">
            <a:schemeClr val="accent2"/>
          </a:effectRef>
          <a:fontRef idx="minor">
            <a:schemeClr val="dk1"/>
          </a:fontRef>
        </p:style>
        <p:txBody>
          <a:bodyPr>
            <a:noAutofit/>
          </a:bodyPr>
          <a:lstStyle/>
          <a:p>
            <a:r>
              <a:rPr lang="en-US" sz="2400" dirty="0" smtClean="0"/>
              <a:t>Selection of the study population usually depends on whether the exposure of interest is common or rare.</a:t>
            </a:r>
          </a:p>
          <a:p>
            <a:endParaRPr lang="en-US" sz="2400" dirty="0" smtClean="0"/>
          </a:p>
          <a:p>
            <a:r>
              <a:rPr lang="en-US" sz="2400" dirty="0" smtClean="0"/>
              <a:t>If the exposure is common, we can select the study population before classifying each individual as exposed or unexposed.</a:t>
            </a:r>
          </a:p>
          <a:p>
            <a:endParaRPr lang="en-US" sz="2400" dirty="0" smtClean="0"/>
          </a:p>
          <a:p>
            <a:r>
              <a:rPr lang="en-US" sz="2400" dirty="0" smtClean="0"/>
              <a:t>The study population could be a sample of the general population.</a:t>
            </a:r>
          </a:p>
          <a:p>
            <a:endParaRPr lang="en-US" sz="2400" dirty="0" smtClean="0"/>
          </a:p>
          <a:p>
            <a:r>
              <a:rPr lang="en-US" sz="2400" dirty="0" smtClean="0"/>
              <a:t>If the exposure is rare, the study sample can be selected on the basis of exposure to make sure that enough exposed people are included to make the study viable.</a:t>
            </a:r>
          </a:p>
          <a:p>
            <a:endParaRPr lang="en-US" sz="2400" dirty="0"/>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style>
          <a:lnRef idx="0">
            <a:schemeClr val="accent2"/>
          </a:lnRef>
          <a:fillRef idx="3">
            <a:schemeClr val="accent2"/>
          </a:fillRef>
          <a:effectRef idx="3">
            <a:schemeClr val="accent2"/>
          </a:effectRef>
          <a:fontRef idx="minor">
            <a:schemeClr val="lt1"/>
          </a:fontRef>
        </p:style>
        <p:txBody>
          <a:bodyPr>
            <a:noAutofit/>
          </a:bodyPr>
          <a:lstStyle/>
          <a:p>
            <a:r>
              <a:rPr lang="en-US" sz="3600" dirty="0" smtClean="0"/>
              <a:t>Selection of comparison groups</a:t>
            </a:r>
            <a:br>
              <a:rPr lang="en-US" sz="3600" dirty="0" smtClean="0"/>
            </a:br>
            <a:endParaRPr lang="en-US" sz="3600" dirty="0"/>
          </a:p>
        </p:txBody>
      </p:sp>
      <p:sp>
        <p:nvSpPr>
          <p:cNvPr id="3" name="Content Placeholder 2"/>
          <p:cNvSpPr>
            <a:spLocks noGrp="1"/>
          </p:cNvSpPr>
          <p:nvPr>
            <p:ph idx="1"/>
          </p:nvPr>
        </p:nvSpPr>
        <p:spPr>
          <a:xfrm>
            <a:off x="0" y="762000"/>
            <a:ext cx="9144000" cy="6096000"/>
          </a:xfrm>
        </p:spPr>
        <p:style>
          <a:lnRef idx="1">
            <a:schemeClr val="accent2"/>
          </a:lnRef>
          <a:fillRef idx="2">
            <a:schemeClr val="accent2"/>
          </a:fillRef>
          <a:effectRef idx="1">
            <a:schemeClr val="accent2"/>
          </a:effectRef>
          <a:fontRef idx="minor">
            <a:schemeClr val="dk1"/>
          </a:fontRef>
        </p:style>
        <p:txBody>
          <a:bodyPr>
            <a:normAutofit/>
          </a:bodyPr>
          <a:lstStyle/>
          <a:p>
            <a:r>
              <a:rPr lang="en-US" sz="2400" b="1" dirty="0" smtClean="0"/>
              <a:t>Internal comparisons</a:t>
            </a:r>
            <a:r>
              <a:rPr lang="en-US" sz="2400" dirty="0" smtClean="0"/>
              <a:t>: If we are studying industrial chemical workers as the exposure groups then the comparison group would then be selected from workers at the same factory who did not work with those chemicals. </a:t>
            </a:r>
          </a:p>
          <a:p>
            <a:endParaRPr lang="en-US" sz="2400" b="1" dirty="0" smtClean="0"/>
          </a:p>
          <a:p>
            <a:r>
              <a:rPr lang="en-US" sz="2400" b="1" dirty="0" smtClean="0"/>
              <a:t>External comparisons</a:t>
            </a:r>
            <a:r>
              <a:rPr lang="en-US" sz="2400" dirty="0" smtClean="0"/>
              <a:t>: If all workers at the factory had some degree of exposure, we need to select a comparison group from another population, possibly another type of factory, to ensure that the comparison group only differed in terms of their exposure and not in terms of other factors.</a:t>
            </a:r>
          </a:p>
          <a:p>
            <a:endParaRPr lang="en-US" sz="2400" b="1" dirty="0" smtClean="0"/>
          </a:p>
          <a:p>
            <a:pPr marL="514350" indent="-514350"/>
            <a:r>
              <a:rPr lang="en-US" sz="2400" b="1" dirty="0"/>
              <a:t>Comparison with general population </a:t>
            </a:r>
            <a:r>
              <a:rPr lang="en-US" sz="2400" b="1" dirty="0" smtClean="0"/>
              <a:t>rates</a:t>
            </a:r>
            <a:r>
              <a:rPr lang="en-US" sz="2400" dirty="0" smtClean="0"/>
              <a:t>: If we are comparing  study results with the general population or national data/state data.</a:t>
            </a:r>
            <a:endParaRPr lang="en-US" sz="2400" dirty="0"/>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838200"/>
          </a:xfrm>
        </p:spPr>
        <p:style>
          <a:lnRef idx="0">
            <a:schemeClr val="accent2"/>
          </a:lnRef>
          <a:fillRef idx="3">
            <a:schemeClr val="accent2"/>
          </a:fillRef>
          <a:effectRef idx="3">
            <a:schemeClr val="accent2"/>
          </a:effectRef>
          <a:fontRef idx="minor">
            <a:schemeClr val="lt1"/>
          </a:fontRef>
        </p:style>
        <p:txBody>
          <a:bodyPr>
            <a:noAutofit/>
          </a:bodyPr>
          <a:lstStyle/>
          <a:p>
            <a:r>
              <a:rPr lang="en-US" sz="3600" dirty="0" smtClean="0"/>
              <a:t>Exposure Information</a:t>
            </a:r>
            <a:br>
              <a:rPr lang="en-US" sz="3600" dirty="0" smtClean="0"/>
            </a:br>
            <a:endParaRPr lang="en-US" sz="3600" dirty="0"/>
          </a:p>
        </p:txBody>
      </p:sp>
      <p:sp>
        <p:nvSpPr>
          <p:cNvPr id="6" name="Content Placeholder 5"/>
          <p:cNvSpPr>
            <a:spLocks noGrp="1"/>
          </p:cNvSpPr>
          <p:nvPr>
            <p:ph idx="1"/>
          </p:nvPr>
        </p:nvSpPr>
        <p:spPr>
          <a:xfrm>
            <a:off x="0" y="838200"/>
            <a:ext cx="9144000" cy="6019800"/>
          </a:xfrm>
        </p:spPr>
        <p:style>
          <a:lnRef idx="1">
            <a:schemeClr val="accent2"/>
          </a:lnRef>
          <a:fillRef idx="2">
            <a:schemeClr val="accent2"/>
          </a:fillRef>
          <a:effectRef idx="1">
            <a:schemeClr val="accent2"/>
          </a:effectRef>
          <a:fontRef idx="minor">
            <a:schemeClr val="dk1"/>
          </a:fontRef>
        </p:style>
        <p:txBody>
          <a:bodyPr>
            <a:noAutofit/>
          </a:bodyPr>
          <a:lstStyle/>
          <a:p>
            <a:pPr>
              <a:lnSpc>
                <a:spcPct val="150000"/>
              </a:lnSpc>
              <a:buNone/>
            </a:pPr>
            <a:r>
              <a:rPr lang="en-US" sz="2400" b="1" dirty="0"/>
              <a:t>(a) Cohort </a:t>
            </a:r>
            <a:r>
              <a:rPr lang="en-US" sz="2400" b="1" dirty="0" smtClean="0"/>
              <a:t>members:</a:t>
            </a:r>
            <a:r>
              <a:rPr lang="en-US" sz="2400" dirty="0" smtClean="0"/>
              <a:t> Personal </a:t>
            </a:r>
            <a:r>
              <a:rPr lang="en-US" sz="2400" dirty="0"/>
              <a:t>interviews </a:t>
            </a:r>
            <a:r>
              <a:rPr lang="en-US" sz="2400" dirty="0" smtClean="0"/>
              <a:t>,self-administered questionnaires,  telephone interviews, mailed questionnaires</a:t>
            </a:r>
          </a:p>
          <a:p>
            <a:pPr>
              <a:lnSpc>
                <a:spcPct val="150000"/>
              </a:lnSpc>
              <a:buNone/>
            </a:pPr>
            <a:r>
              <a:rPr lang="en-US" sz="2400" b="1" dirty="0"/>
              <a:t>(b) </a:t>
            </a:r>
            <a:r>
              <a:rPr lang="en-US" sz="2400" b="1" dirty="0" smtClean="0"/>
              <a:t>Review </a:t>
            </a:r>
            <a:r>
              <a:rPr lang="en-US" sz="2400" b="1" dirty="0"/>
              <a:t>of records </a:t>
            </a:r>
            <a:r>
              <a:rPr lang="en-US" sz="2400" dirty="0" smtClean="0"/>
              <a:t>:E.g</a:t>
            </a:r>
            <a:r>
              <a:rPr lang="en-US" sz="2400" dirty="0"/>
              <a:t>., dose of radiation, kinds </a:t>
            </a:r>
            <a:r>
              <a:rPr lang="en-US" sz="2400" dirty="0" smtClean="0"/>
              <a:t>of surgery</a:t>
            </a:r>
            <a:r>
              <a:rPr lang="en-US" sz="2400" dirty="0"/>
              <a:t>, or details of medical </a:t>
            </a:r>
            <a:r>
              <a:rPr lang="en-US" sz="2400" dirty="0" smtClean="0"/>
              <a:t>treatment</a:t>
            </a:r>
          </a:p>
          <a:p>
            <a:pPr>
              <a:lnSpc>
                <a:spcPct val="150000"/>
              </a:lnSpc>
              <a:buNone/>
            </a:pPr>
            <a:r>
              <a:rPr lang="en-US" sz="2400" b="1" dirty="0"/>
              <a:t>(c) Medical examination or </a:t>
            </a:r>
            <a:r>
              <a:rPr lang="en-US" sz="2400" b="1" dirty="0" smtClean="0"/>
              <a:t>special </a:t>
            </a:r>
            <a:r>
              <a:rPr lang="en-US" sz="2400" b="1" dirty="0"/>
              <a:t>tests</a:t>
            </a:r>
            <a:r>
              <a:rPr lang="en-US" sz="2400" dirty="0"/>
              <a:t> </a:t>
            </a:r>
            <a:r>
              <a:rPr lang="en-US" sz="2400" dirty="0" smtClean="0"/>
              <a:t>: Clinic examinations &amp; lab tests  E.g</a:t>
            </a:r>
            <a:r>
              <a:rPr lang="en-US" sz="2400" dirty="0"/>
              <a:t>., blood pressure, </a:t>
            </a:r>
            <a:r>
              <a:rPr lang="en-US" sz="2400" dirty="0" smtClean="0"/>
              <a:t>serum cholesterol</a:t>
            </a:r>
            <a:r>
              <a:rPr lang="en-US" sz="2400" dirty="0"/>
              <a:t>, </a:t>
            </a:r>
            <a:r>
              <a:rPr lang="en-US" sz="2400" dirty="0" smtClean="0"/>
              <a:t>ECG.</a:t>
            </a:r>
          </a:p>
          <a:p>
            <a:pPr>
              <a:lnSpc>
                <a:spcPct val="150000"/>
              </a:lnSpc>
              <a:buNone/>
            </a:pPr>
            <a:r>
              <a:rPr lang="en-US" sz="2400" b="1" dirty="0"/>
              <a:t>(d) </a:t>
            </a:r>
            <a:r>
              <a:rPr lang="en-US" sz="2400" b="1" dirty="0" smtClean="0"/>
              <a:t>Environmental surveys:</a:t>
            </a:r>
            <a:r>
              <a:rPr lang="en-US" sz="2400" dirty="0" smtClean="0"/>
              <a:t> Exposure </a:t>
            </a:r>
            <a:r>
              <a:rPr lang="en-US" sz="2400" dirty="0"/>
              <a:t>levels of </a:t>
            </a:r>
            <a:r>
              <a:rPr lang="en-US" sz="2400" dirty="0" smtClean="0"/>
              <a:t>the suspected </a:t>
            </a:r>
            <a:r>
              <a:rPr lang="en-US" sz="2400" dirty="0"/>
              <a:t>factor in the environment where the cohort lived </a:t>
            </a:r>
            <a:r>
              <a:rPr lang="en-US" sz="2400" dirty="0" smtClean="0"/>
              <a:t>or worked, level of air pollution, quality of drinking water, airborne radiation</a:t>
            </a:r>
          </a:p>
          <a:p>
            <a:pPr>
              <a:lnSpc>
                <a:spcPct val="150000"/>
              </a:lnSpc>
              <a:buNone/>
            </a:pPr>
            <a:endParaRPr lang="en-US" sz="2400" dirty="0" smtClean="0"/>
          </a:p>
          <a:p>
            <a:pPr>
              <a:lnSpc>
                <a:spcPct val="150000"/>
              </a:lnSpc>
              <a:buNone/>
            </a:pPr>
            <a:endParaRPr lang="en-US" sz="2400" dirty="0" smtClean="0"/>
          </a:p>
          <a:p>
            <a:pPr>
              <a:lnSpc>
                <a:spcPct val="150000"/>
              </a:lnSpc>
              <a:buNone/>
            </a:pPr>
            <a:endParaRPr lang="en-US" sz="2400" dirty="0" smtClean="0"/>
          </a:p>
          <a:p>
            <a:pPr>
              <a:lnSpc>
                <a:spcPct val="150000"/>
              </a:lnSpc>
              <a:buNone/>
            </a:pPr>
            <a:endParaRPr lang="en-US" sz="2400" dirty="0" smtClean="0"/>
          </a:p>
          <a:p>
            <a:pPr>
              <a:lnSpc>
                <a:spcPct val="150000"/>
              </a:lnSpc>
              <a:buNone/>
            </a:pPr>
            <a:endParaRPr lang="en-US" sz="2400" dirty="0" smtClean="0"/>
          </a:p>
          <a:p>
            <a:pPr>
              <a:lnSpc>
                <a:spcPct val="150000"/>
              </a:lnSpc>
              <a:buNone/>
            </a:pPr>
            <a:endParaRPr lang="en-US" sz="2400" dirty="0"/>
          </a:p>
        </p:txBody>
      </p:sp>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style>
          <a:lnRef idx="0">
            <a:schemeClr val="accent2"/>
          </a:lnRef>
          <a:fillRef idx="3">
            <a:schemeClr val="accent2"/>
          </a:fillRef>
          <a:effectRef idx="3">
            <a:schemeClr val="accent2"/>
          </a:effectRef>
          <a:fontRef idx="minor">
            <a:schemeClr val="lt1"/>
          </a:fontRef>
        </p:style>
        <p:txBody>
          <a:bodyPr>
            <a:noAutofit/>
          </a:bodyPr>
          <a:lstStyle/>
          <a:p>
            <a:r>
              <a:rPr lang="en-US" sz="3600" dirty="0" smtClean="0"/>
              <a:t>Follow-up</a:t>
            </a:r>
            <a:endParaRPr lang="en-US" sz="3600" dirty="0"/>
          </a:p>
        </p:txBody>
      </p:sp>
      <p:sp>
        <p:nvSpPr>
          <p:cNvPr id="3" name="Content Placeholder 2"/>
          <p:cNvSpPr>
            <a:spLocks noGrp="1"/>
          </p:cNvSpPr>
          <p:nvPr>
            <p:ph idx="1"/>
          </p:nvPr>
        </p:nvSpPr>
        <p:spPr>
          <a:xfrm>
            <a:off x="0" y="838200"/>
            <a:ext cx="9144000" cy="6019800"/>
          </a:xfrm>
        </p:spPr>
        <p:style>
          <a:lnRef idx="1">
            <a:schemeClr val="accent2"/>
          </a:lnRef>
          <a:fillRef idx="2">
            <a:schemeClr val="accent2"/>
          </a:fillRef>
          <a:effectRef idx="1">
            <a:schemeClr val="accent2"/>
          </a:effectRef>
          <a:fontRef idx="minor">
            <a:schemeClr val="dk1"/>
          </a:fontRef>
        </p:style>
        <p:txBody>
          <a:bodyPr>
            <a:normAutofit/>
          </a:bodyPr>
          <a:lstStyle/>
          <a:p>
            <a:pPr>
              <a:lnSpc>
                <a:spcPct val="150000"/>
              </a:lnSpc>
            </a:pPr>
            <a:r>
              <a:rPr lang="en-US" sz="2400" dirty="0"/>
              <a:t>One of the problems in cohort studies is the regular </a:t>
            </a:r>
            <a:r>
              <a:rPr lang="en-US" sz="2400" dirty="0" smtClean="0"/>
              <a:t>follow up </a:t>
            </a:r>
            <a:r>
              <a:rPr lang="en-US" sz="2400" dirty="0"/>
              <a:t>of all the participants</a:t>
            </a:r>
            <a:r>
              <a:rPr lang="en-US" sz="2400" dirty="0" smtClean="0"/>
              <a:t>.</a:t>
            </a:r>
          </a:p>
          <a:p>
            <a:pPr>
              <a:lnSpc>
                <a:spcPct val="150000"/>
              </a:lnSpc>
              <a:buNone/>
            </a:pPr>
            <a:endParaRPr lang="en-US" sz="2400" dirty="0" smtClean="0"/>
          </a:p>
          <a:p>
            <a:pPr>
              <a:lnSpc>
                <a:spcPct val="150000"/>
              </a:lnSpc>
              <a:buNone/>
            </a:pPr>
            <a:r>
              <a:rPr lang="en-US" sz="2400" dirty="0"/>
              <a:t>(a) </a:t>
            </a:r>
            <a:r>
              <a:rPr lang="en-US" sz="2400" dirty="0" smtClean="0"/>
              <a:t>Periodic </a:t>
            </a:r>
            <a:r>
              <a:rPr lang="en-US" sz="2400" dirty="0"/>
              <a:t>medical examination of each member of </a:t>
            </a:r>
            <a:r>
              <a:rPr lang="en-US" sz="2400" dirty="0" smtClean="0"/>
              <a:t>the cohort</a:t>
            </a:r>
            <a:endParaRPr lang="en-US" sz="2400" dirty="0"/>
          </a:p>
          <a:p>
            <a:pPr>
              <a:lnSpc>
                <a:spcPct val="150000"/>
              </a:lnSpc>
              <a:buNone/>
            </a:pPr>
            <a:r>
              <a:rPr lang="en-US" sz="2400" dirty="0"/>
              <a:t>(b) </a:t>
            </a:r>
            <a:r>
              <a:rPr lang="en-US" sz="2400" dirty="0" smtClean="0"/>
              <a:t>Reviewing </a:t>
            </a:r>
            <a:r>
              <a:rPr lang="en-US" sz="2400" dirty="0"/>
              <a:t>physician and hospital records</a:t>
            </a:r>
          </a:p>
          <a:p>
            <a:pPr>
              <a:lnSpc>
                <a:spcPct val="150000"/>
              </a:lnSpc>
              <a:buNone/>
            </a:pPr>
            <a:r>
              <a:rPr lang="en-US" sz="2400" dirty="0"/>
              <a:t>(c) </a:t>
            </a:r>
            <a:r>
              <a:rPr lang="en-US" sz="2400" dirty="0" smtClean="0"/>
              <a:t>Routine </a:t>
            </a:r>
            <a:r>
              <a:rPr lang="en-US" sz="2400" dirty="0"/>
              <a:t>surveillance of </a:t>
            </a:r>
            <a:r>
              <a:rPr lang="en-US" sz="2400" dirty="0" smtClean="0"/>
              <a:t>death records</a:t>
            </a:r>
            <a:endParaRPr lang="en-US" sz="2400" dirty="0"/>
          </a:p>
          <a:p>
            <a:pPr>
              <a:lnSpc>
                <a:spcPct val="150000"/>
              </a:lnSpc>
              <a:buNone/>
            </a:pPr>
            <a:r>
              <a:rPr lang="en-US" sz="2400" dirty="0"/>
              <a:t>(d) </a:t>
            </a:r>
            <a:r>
              <a:rPr lang="en-US" sz="2400" dirty="0" smtClean="0"/>
              <a:t>Mailed </a:t>
            </a:r>
            <a:r>
              <a:rPr lang="en-US" sz="2400" dirty="0"/>
              <a:t>questionnaires, telephone calls, periodic </a:t>
            </a:r>
            <a:r>
              <a:rPr lang="en-US" sz="2400" dirty="0" smtClean="0"/>
              <a:t>home visits</a:t>
            </a:r>
            <a:endParaRPr lang="en-US" sz="2400" dirty="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0">
            <a:schemeClr val="accent2"/>
          </a:lnRef>
          <a:fillRef idx="3">
            <a:schemeClr val="accent2"/>
          </a:fillRef>
          <a:effectRef idx="3">
            <a:schemeClr val="accent2"/>
          </a:effectRef>
          <a:fontRef idx="minor">
            <a:schemeClr val="lt1"/>
          </a:fontRef>
        </p:style>
        <p:txBody>
          <a:bodyPr>
            <a:normAutofit/>
          </a:bodyPr>
          <a:lstStyle/>
          <a:p>
            <a:r>
              <a:rPr lang="en-US" dirty="0" smtClean="0"/>
              <a:t>Analysis</a:t>
            </a:r>
            <a:endParaRPr lang="en-US" dirty="0"/>
          </a:p>
        </p:txBody>
      </p:sp>
      <p:sp>
        <p:nvSpPr>
          <p:cNvPr id="3" name="Content Placeholder 2"/>
          <p:cNvSpPr>
            <a:spLocks noGrp="1"/>
          </p:cNvSpPr>
          <p:nvPr>
            <p:ph idx="1"/>
          </p:nvPr>
        </p:nvSpPr>
        <p:spPr>
          <a:xfrm>
            <a:off x="0" y="838200"/>
            <a:ext cx="9144000" cy="6248400"/>
          </a:xfrm>
        </p:spPr>
        <p:style>
          <a:lnRef idx="1">
            <a:schemeClr val="accent2"/>
          </a:lnRef>
          <a:fillRef idx="2">
            <a:schemeClr val="accent2"/>
          </a:fillRef>
          <a:effectRef idx="1">
            <a:schemeClr val="accent2"/>
          </a:effectRef>
          <a:fontRef idx="minor">
            <a:schemeClr val="dk1"/>
          </a:fontRef>
        </p:style>
        <p:txBody>
          <a:bodyPr/>
          <a:lstStyle/>
          <a:p>
            <a:r>
              <a:rPr lang="en-US" dirty="0" smtClean="0"/>
              <a:t>The data are analyzed in terms of:</a:t>
            </a:r>
          </a:p>
          <a:p>
            <a:pPr marL="514350" indent="-514350">
              <a:buFont typeface="+mj-lt"/>
              <a:buAutoNum type="alphaLcParenR"/>
            </a:pPr>
            <a:r>
              <a:rPr lang="en-US" dirty="0" smtClean="0"/>
              <a:t> Rates</a:t>
            </a:r>
          </a:p>
          <a:p>
            <a:pPr marL="1314450" lvl="2" indent="-514350"/>
            <a:r>
              <a:rPr lang="en-US" dirty="0" smtClean="0"/>
              <a:t>Cumulative Incidence </a:t>
            </a:r>
          </a:p>
          <a:p>
            <a:pPr marL="1314450" lvl="2" indent="-514350"/>
            <a:r>
              <a:rPr lang="en-US" dirty="0" smtClean="0"/>
              <a:t>Incidence Rate</a:t>
            </a:r>
          </a:p>
          <a:p>
            <a:pPr marL="514350" indent="-514350">
              <a:buFont typeface="+mj-lt"/>
              <a:buAutoNum type="alphaLcParenR"/>
            </a:pPr>
            <a:r>
              <a:rPr lang="en-US" dirty="0" smtClean="0"/>
              <a:t>Estimation of Risk</a:t>
            </a:r>
          </a:p>
          <a:p>
            <a:pPr marL="1062990" lvl="2" indent="-514350"/>
            <a:r>
              <a:rPr lang="en-US" dirty="0" smtClean="0"/>
              <a:t>Relative Risk</a:t>
            </a:r>
          </a:p>
          <a:p>
            <a:pPr marL="1062990" lvl="2" indent="-514350"/>
            <a:r>
              <a:rPr lang="en-US" dirty="0" smtClean="0"/>
              <a:t>Attributable Risk</a:t>
            </a:r>
          </a:p>
          <a:p>
            <a:pPr marL="1062990" lvl="2" indent="-514350"/>
            <a:r>
              <a:rPr lang="en-US" dirty="0" smtClean="0"/>
              <a:t>Population Attributable Risk</a:t>
            </a:r>
          </a:p>
          <a:p>
            <a:pPr marL="514350" indent="-514350">
              <a:buFont typeface="Wingdings" pitchFamily="2" charset="2"/>
              <a:buChar char="Ø"/>
            </a:pPr>
            <a:endParaRPr lang="en-US" dirty="0"/>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rrowheads="1"/>
          </p:cNvSpPr>
          <p:nvPr>
            <p:ph type="title"/>
          </p:nvPr>
        </p:nvSpPr>
        <p:spPr>
          <a:xfrm>
            <a:off x="0" y="0"/>
            <a:ext cx="9144000" cy="685800"/>
          </a:xfrm>
        </p:spPr>
        <p:style>
          <a:lnRef idx="0">
            <a:schemeClr val="accent2"/>
          </a:lnRef>
          <a:fillRef idx="3">
            <a:schemeClr val="accent2"/>
          </a:fillRef>
          <a:effectRef idx="3">
            <a:schemeClr val="accent2"/>
          </a:effectRef>
          <a:fontRef idx="minor">
            <a:schemeClr val="lt1"/>
          </a:fontRef>
        </p:style>
        <p:txBody>
          <a:bodyPr>
            <a:noAutofit/>
          </a:bodyPr>
          <a:lstStyle/>
          <a:p>
            <a:pPr eaLnBrk="1" hangingPunct="1">
              <a:defRPr/>
            </a:pPr>
            <a:r>
              <a:rPr lang="en-US" sz="3600" dirty="0" smtClean="0"/>
              <a:t>Two types of measures for rate</a:t>
            </a:r>
          </a:p>
        </p:txBody>
      </p:sp>
      <p:sp>
        <p:nvSpPr>
          <p:cNvPr id="146435" name="Rectangle 3"/>
          <p:cNvSpPr>
            <a:spLocks noGrp="1" noRot="1" noChangeArrowheads="1"/>
          </p:cNvSpPr>
          <p:nvPr>
            <p:ph type="body" idx="1"/>
          </p:nvPr>
        </p:nvSpPr>
        <p:spPr>
          <a:xfrm>
            <a:off x="0" y="685800"/>
            <a:ext cx="9144000" cy="6172200"/>
          </a:xfrm>
        </p:spPr>
        <p:style>
          <a:lnRef idx="1">
            <a:schemeClr val="accent2"/>
          </a:lnRef>
          <a:fillRef idx="2">
            <a:schemeClr val="accent2"/>
          </a:fillRef>
          <a:effectRef idx="1">
            <a:schemeClr val="accent2"/>
          </a:effectRef>
          <a:fontRef idx="minor">
            <a:schemeClr val="dk1"/>
          </a:fontRef>
        </p:style>
        <p:txBody>
          <a:bodyPr>
            <a:normAutofit/>
          </a:bodyPr>
          <a:lstStyle/>
          <a:p>
            <a:pPr eaLnBrk="1" hangingPunct="1">
              <a:defRPr/>
            </a:pPr>
            <a:r>
              <a:rPr lang="en-US" sz="2400" b="1" dirty="0" smtClean="0"/>
              <a:t>Cumulative incidence</a:t>
            </a:r>
            <a:r>
              <a:rPr lang="en-US" sz="2400" dirty="0" smtClean="0"/>
              <a:t> = Proportion of study subjects getting the outcome during the study period</a:t>
            </a:r>
          </a:p>
          <a:p>
            <a:pPr eaLnBrk="1" hangingPunct="1">
              <a:buNone/>
              <a:defRPr/>
            </a:pPr>
            <a:endParaRPr lang="en-US" sz="2400" b="1" dirty="0" smtClean="0"/>
          </a:p>
          <a:p>
            <a:pPr eaLnBrk="1" hangingPunct="1">
              <a:defRPr/>
            </a:pPr>
            <a:r>
              <a:rPr lang="en-US" sz="2400" b="1" dirty="0" smtClean="0"/>
              <a:t>Incidence rate </a:t>
            </a:r>
            <a:r>
              <a:rPr lang="en-US" sz="2400" dirty="0" smtClean="0"/>
              <a:t>= New cases/ Person-time under observation</a:t>
            </a:r>
          </a:p>
          <a:p>
            <a:pPr eaLnBrk="1" hangingPunct="1">
              <a:buNone/>
              <a:defRPr/>
            </a:pPr>
            <a:endParaRPr lang="en-US" sz="2400" dirty="0" smtClean="0"/>
          </a:p>
          <a:p>
            <a:pPr>
              <a:defRPr/>
            </a:pPr>
            <a:r>
              <a:rPr lang="en-US" sz="2000" b="1" dirty="0" smtClean="0">
                <a:latin typeface="Arial" pitchFamily="34" charset="0"/>
                <a:cs typeface="Times New Roman" pitchFamily="18" charset="0"/>
              </a:rPr>
              <a:t>USES</a:t>
            </a:r>
          </a:p>
          <a:p>
            <a:pPr>
              <a:buNone/>
              <a:defRPr/>
            </a:pPr>
            <a:endParaRPr lang="en-US" sz="2000" b="1" dirty="0" smtClean="0">
              <a:latin typeface="Arial" pitchFamily="34" charset="0"/>
              <a:cs typeface="Times New Roman" pitchFamily="18" charset="0"/>
            </a:endParaRPr>
          </a:p>
          <a:p>
            <a:pPr marL="0" indent="0">
              <a:defRPr/>
            </a:pPr>
            <a:r>
              <a:rPr lang="en-US" sz="2000" dirty="0" smtClean="0">
                <a:latin typeface="Arial" pitchFamily="34" charset="0"/>
                <a:cs typeface="Times New Roman" pitchFamily="18" charset="0"/>
              </a:rPr>
              <a:t>Incidence density gives the best estimate of the true risk of acquiring disease at any moment in time. 	</a:t>
            </a:r>
          </a:p>
          <a:p>
            <a:pPr marL="0" indent="0">
              <a:buNone/>
              <a:defRPr/>
            </a:pPr>
            <a:endParaRPr lang="en-US" sz="2000" dirty="0" smtClean="0">
              <a:latin typeface="Arial" pitchFamily="34" charset="0"/>
              <a:cs typeface="Times New Roman" pitchFamily="18" charset="0"/>
            </a:endParaRPr>
          </a:p>
          <a:p>
            <a:pPr marL="0" indent="0">
              <a:defRPr/>
            </a:pPr>
            <a:r>
              <a:rPr lang="en-US" sz="2000" dirty="0" smtClean="0">
                <a:latin typeface="Arial" pitchFamily="34" charset="0"/>
                <a:cs typeface="Times New Roman" pitchFamily="18" charset="0"/>
              </a:rPr>
              <a:t>  Cumulative incidence gives the best estimate of how many people will eventually get the disease in an enumerated population.</a:t>
            </a:r>
            <a:r>
              <a:rPr lang="en-US" sz="2000" dirty="0" smtClean="0">
                <a:latin typeface="Arial" pitchFamily="34" charset="0"/>
              </a:rPr>
              <a:t> </a:t>
            </a:r>
          </a:p>
          <a:p>
            <a:pPr>
              <a:defRPr/>
            </a:pPr>
            <a:endParaRPr lang="en-US" sz="2000" b="1" dirty="0" smtClean="0"/>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half" idx="1"/>
          </p:nvPr>
        </p:nvPicPr>
        <p:blipFill>
          <a:blip r:embed="rId2" cstate="print"/>
          <a:stretch>
            <a:fillRect/>
          </a:stretch>
        </p:blipFill>
        <p:spPr bwMode="auto">
          <a:xfrm>
            <a:off x="0" y="990600"/>
            <a:ext cx="9144000" cy="4191000"/>
          </a:xfrm>
          <a:prstGeom prst="rect">
            <a:avLst/>
          </a:prstGeom>
          <a:noFill/>
          <a:ln w="9525">
            <a:noFill/>
            <a:miter lim="800000"/>
            <a:headEnd/>
            <a:tailEnd/>
          </a:ln>
        </p:spPr>
      </p:pic>
      <p:sp>
        <p:nvSpPr>
          <p:cNvPr id="6" name="Content Placeholder 5"/>
          <p:cNvSpPr>
            <a:spLocks noGrp="1"/>
          </p:cNvSpPr>
          <p:nvPr>
            <p:ph sz="half" idx="2"/>
          </p:nvPr>
        </p:nvSpPr>
        <p:spPr>
          <a:xfrm>
            <a:off x="0" y="5257800"/>
            <a:ext cx="9144000" cy="1600200"/>
          </a:xfrm>
        </p:spPr>
        <p:txBody>
          <a:bodyPr>
            <a:normAutofit/>
          </a:bodyPr>
          <a:lstStyle/>
          <a:p>
            <a:r>
              <a:rPr lang="en-US" dirty="0" smtClean="0"/>
              <a:t>The </a:t>
            </a:r>
            <a:r>
              <a:rPr lang="en-US" i="1" dirty="0" smtClean="0"/>
              <a:t>cumulative incidence was 4/10=40% over six years</a:t>
            </a:r>
          </a:p>
          <a:p>
            <a:r>
              <a:rPr lang="en-US" dirty="0" smtClean="0"/>
              <a:t>IR= 4/26 </a:t>
            </a:r>
            <a:r>
              <a:rPr lang="en-US" dirty="0" err="1" smtClean="0"/>
              <a:t>personyrs</a:t>
            </a:r>
            <a:r>
              <a:rPr lang="en-US" dirty="0" smtClean="0"/>
              <a:t>= 0.15/</a:t>
            </a:r>
            <a:r>
              <a:rPr lang="en-US" dirty="0" err="1" smtClean="0"/>
              <a:t>personyear</a:t>
            </a:r>
            <a:r>
              <a:rPr lang="en-US" dirty="0" smtClean="0"/>
              <a:t>= 15/100 </a:t>
            </a:r>
            <a:r>
              <a:rPr lang="en-US" dirty="0" err="1" smtClean="0"/>
              <a:t>personyears</a:t>
            </a:r>
            <a:endParaRPr lang="en-US" dirty="0" smtClean="0"/>
          </a:p>
          <a:p>
            <a:pPr>
              <a:buNone/>
            </a:pPr>
            <a:endParaRPr lang="en-US" dirty="0" smtClean="0"/>
          </a:p>
        </p:txBody>
      </p:sp>
      <p:sp>
        <p:nvSpPr>
          <p:cNvPr id="7" name="Title 1"/>
          <p:cNvSpPr>
            <a:spLocks noGrp="1"/>
          </p:cNvSpPr>
          <p:nvPr>
            <p:ph type="title"/>
          </p:nvPr>
        </p:nvSpPr>
        <p:spPr>
          <a:xfrm>
            <a:off x="0" y="0"/>
            <a:ext cx="9144000" cy="990600"/>
          </a:xfrm>
        </p:spPr>
        <p:txBody>
          <a:bodyPr>
            <a:normAutofit/>
          </a:bodyPr>
          <a:lstStyle/>
          <a:p>
            <a:r>
              <a:rPr lang="en-US" dirty="0" smtClean="0"/>
              <a:t>Example</a:t>
            </a:r>
            <a:endParaRPr lang="en-US" dirty="0"/>
          </a:p>
        </p:txBody>
      </p:sp>
    </p:spTree>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33600" y="1600200"/>
          <a:ext cx="6553200" cy="4343400"/>
        </p:xfrm>
        <a:graphic>
          <a:graphicData uri="http://schemas.openxmlformats.org/drawingml/2006/table">
            <a:tbl>
              <a:tblPr firstRow="1" bandRow="1">
                <a:tableStyleId>{21E4AEA4-8DFA-4A89-87EB-49C32662AFE0}</a:tableStyleId>
              </a:tblPr>
              <a:tblGrid>
                <a:gridCol w="1638300"/>
                <a:gridCol w="1638300"/>
                <a:gridCol w="1638300"/>
                <a:gridCol w="1638300"/>
              </a:tblGrid>
              <a:tr h="1085850">
                <a:tc>
                  <a:txBody>
                    <a:bodyPr/>
                    <a:lstStyle/>
                    <a:p>
                      <a:endParaRPr lang="en-US" sz="4000" dirty="0"/>
                    </a:p>
                  </a:txBody>
                  <a:tcPr/>
                </a:tc>
                <a:tc>
                  <a:txBody>
                    <a:bodyPr/>
                    <a:lstStyle/>
                    <a:p>
                      <a:r>
                        <a:rPr lang="en-US" sz="4000" dirty="0" smtClean="0"/>
                        <a:t>Yes</a:t>
                      </a:r>
                      <a:endParaRPr lang="en-US" sz="4000" dirty="0"/>
                    </a:p>
                  </a:txBody>
                  <a:tcPr/>
                </a:tc>
                <a:tc>
                  <a:txBody>
                    <a:bodyPr/>
                    <a:lstStyle/>
                    <a:p>
                      <a:r>
                        <a:rPr lang="en-US" sz="4000" dirty="0" smtClean="0"/>
                        <a:t>No</a:t>
                      </a:r>
                      <a:endParaRPr lang="en-US" sz="4000" dirty="0"/>
                    </a:p>
                  </a:txBody>
                  <a:tcPr/>
                </a:tc>
                <a:tc>
                  <a:txBody>
                    <a:bodyPr/>
                    <a:lstStyle/>
                    <a:p>
                      <a:endParaRPr lang="en-US" sz="4000" dirty="0"/>
                    </a:p>
                  </a:txBody>
                  <a:tcPr/>
                </a:tc>
              </a:tr>
              <a:tr h="1085850">
                <a:tc>
                  <a:txBody>
                    <a:bodyPr/>
                    <a:lstStyle/>
                    <a:p>
                      <a:r>
                        <a:rPr lang="en-US" sz="4000" dirty="0" smtClean="0"/>
                        <a:t>Yes</a:t>
                      </a:r>
                      <a:endParaRPr lang="en-US" sz="2400" dirty="0"/>
                    </a:p>
                  </a:txBody>
                  <a:tcPr/>
                </a:tc>
                <a:tc>
                  <a:txBody>
                    <a:bodyPr/>
                    <a:lstStyle/>
                    <a:p>
                      <a:r>
                        <a:rPr lang="en-US" sz="4800" dirty="0" smtClean="0"/>
                        <a:t>a</a:t>
                      </a:r>
                      <a:endParaRPr lang="en-US" sz="4800" dirty="0"/>
                    </a:p>
                  </a:txBody>
                  <a:tcPr/>
                </a:tc>
                <a:tc>
                  <a:txBody>
                    <a:bodyPr/>
                    <a:lstStyle/>
                    <a:p>
                      <a:r>
                        <a:rPr lang="en-US" sz="4800" dirty="0" smtClean="0"/>
                        <a:t>b</a:t>
                      </a:r>
                      <a:endParaRPr lang="en-US" sz="4800" dirty="0"/>
                    </a:p>
                  </a:txBody>
                  <a:tcPr/>
                </a:tc>
                <a:tc>
                  <a:txBody>
                    <a:bodyPr/>
                    <a:lstStyle/>
                    <a:p>
                      <a:r>
                        <a:rPr lang="en-US" sz="4800" dirty="0" err="1" smtClean="0"/>
                        <a:t>a+b</a:t>
                      </a:r>
                      <a:endParaRPr lang="en-US" sz="4800" dirty="0"/>
                    </a:p>
                  </a:txBody>
                  <a:tcPr/>
                </a:tc>
              </a:tr>
              <a:tr h="1085850">
                <a:tc>
                  <a:txBody>
                    <a:bodyPr/>
                    <a:lstStyle/>
                    <a:p>
                      <a:r>
                        <a:rPr lang="en-US" sz="4000" dirty="0" smtClean="0"/>
                        <a:t>No</a:t>
                      </a:r>
                      <a:endParaRPr lang="en-US" sz="4800" dirty="0"/>
                    </a:p>
                  </a:txBody>
                  <a:tcPr/>
                </a:tc>
                <a:tc>
                  <a:txBody>
                    <a:bodyPr/>
                    <a:lstStyle/>
                    <a:p>
                      <a:r>
                        <a:rPr lang="en-US" sz="4800" dirty="0" smtClean="0"/>
                        <a:t>c</a:t>
                      </a:r>
                      <a:endParaRPr lang="en-US" sz="4800" dirty="0"/>
                    </a:p>
                  </a:txBody>
                  <a:tcPr/>
                </a:tc>
                <a:tc>
                  <a:txBody>
                    <a:bodyPr/>
                    <a:lstStyle/>
                    <a:p>
                      <a:r>
                        <a:rPr lang="en-US" sz="4800" dirty="0" smtClean="0"/>
                        <a:t>d</a:t>
                      </a:r>
                      <a:endParaRPr lang="en-US" sz="4800" dirty="0"/>
                    </a:p>
                  </a:txBody>
                  <a:tcPr/>
                </a:tc>
                <a:tc>
                  <a:txBody>
                    <a:bodyPr/>
                    <a:lstStyle/>
                    <a:p>
                      <a:r>
                        <a:rPr lang="en-US" sz="4800" dirty="0" err="1" smtClean="0"/>
                        <a:t>c+d</a:t>
                      </a:r>
                      <a:endParaRPr lang="en-US" sz="4800" dirty="0"/>
                    </a:p>
                  </a:txBody>
                  <a:tcPr/>
                </a:tc>
              </a:tr>
              <a:tr h="1085850">
                <a:tc>
                  <a:txBody>
                    <a:bodyPr/>
                    <a:lstStyle/>
                    <a:p>
                      <a:endParaRPr lang="en-US" sz="4800"/>
                    </a:p>
                  </a:txBody>
                  <a:tcPr/>
                </a:tc>
                <a:tc>
                  <a:txBody>
                    <a:bodyPr/>
                    <a:lstStyle/>
                    <a:p>
                      <a:r>
                        <a:rPr lang="en-US" sz="4800" dirty="0" err="1" smtClean="0"/>
                        <a:t>a+c</a:t>
                      </a:r>
                      <a:endParaRPr lang="en-US" sz="4800" dirty="0"/>
                    </a:p>
                  </a:txBody>
                  <a:tcPr/>
                </a:tc>
                <a:tc>
                  <a:txBody>
                    <a:bodyPr/>
                    <a:lstStyle/>
                    <a:p>
                      <a:r>
                        <a:rPr lang="en-US" sz="4800" dirty="0" err="1" smtClean="0"/>
                        <a:t>b+d</a:t>
                      </a:r>
                      <a:endParaRPr lang="en-US" sz="4800" dirty="0"/>
                    </a:p>
                  </a:txBody>
                  <a:tcPr/>
                </a:tc>
                <a:tc>
                  <a:txBody>
                    <a:bodyPr/>
                    <a:lstStyle/>
                    <a:p>
                      <a:r>
                        <a:rPr lang="en-US" sz="4800" dirty="0" smtClean="0"/>
                        <a:t>N</a:t>
                      </a:r>
                      <a:endParaRPr lang="en-US" sz="4800" dirty="0"/>
                    </a:p>
                  </a:txBody>
                  <a:tcPr/>
                </a:tc>
              </a:tr>
            </a:tbl>
          </a:graphicData>
        </a:graphic>
      </p:graphicFrame>
      <p:sp>
        <p:nvSpPr>
          <p:cNvPr id="5" name="Rectangle 23"/>
          <p:cNvSpPr>
            <a:spLocks noChangeArrowheads="1"/>
          </p:cNvSpPr>
          <p:nvPr/>
        </p:nvSpPr>
        <p:spPr bwMode="auto">
          <a:xfrm>
            <a:off x="304800" y="3429000"/>
            <a:ext cx="2311400" cy="954750"/>
          </a:xfrm>
          <a:prstGeom prst="rect">
            <a:avLst/>
          </a:prstGeom>
          <a:noFill/>
          <a:ln w="9525">
            <a:noFill/>
            <a:miter lim="800000"/>
            <a:headEnd/>
            <a:tailEnd/>
          </a:ln>
          <a:effectLst/>
        </p:spPr>
        <p:txBody>
          <a:bodyPr wrap="square" lIns="92075" tIns="46038" rIns="92075" bIns="46038">
            <a:spAutoFit/>
          </a:bodyPr>
          <a:lstStyle/>
          <a:p>
            <a:pPr eaLnBrk="0" hangingPunct="0"/>
            <a:r>
              <a:rPr lang="en-US" sz="2800" dirty="0">
                <a:latin typeface="Times New Roman" pitchFamily="18" charset="0"/>
              </a:rPr>
              <a:t>Exposure</a:t>
            </a:r>
            <a:r>
              <a:rPr lang="en-US" sz="2800" b="1" dirty="0">
                <a:latin typeface="Arial" charset="0"/>
              </a:rPr>
              <a:t> </a:t>
            </a:r>
          </a:p>
          <a:p>
            <a:pPr eaLnBrk="0" hangingPunct="0"/>
            <a:r>
              <a:rPr lang="en-US" sz="2800" dirty="0">
                <a:latin typeface="Times New Roman" pitchFamily="18" charset="0"/>
              </a:rPr>
              <a:t>Status</a:t>
            </a:r>
            <a:endParaRPr lang="en-US" sz="2800" b="1" dirty="0">
              <a:latin typeface="Arial" charset="0"/>
            </a:endParaRPr>
          </a:p>
        </p:txBody>
      </p:sp>
      <p:sp>
        <p:nvSpPr>
          <p:cNvPr id="7" name="Rectangle 20"/>
          <p:cNvSpPr>
            <a:spLocks noChangeArrowheads="1"/>
          </p:cNvSpPr>
          <p:nvPr/>
        </p:nvSpPr>
        <p:spPr bwMode="auto">
          <a:xfrm>
            <a:off x="4267200" y="914400"/>
            <a:ext cx="2625725" cy="523862"/>
          </a:xfrm>
          <a:prstGeom prst="rect">
            <a:avLst/>
          </a:prstGeom>
          <a:noFill/>
          <a:ln w="9525">
            <a:noFill/>
            <a:miter lim="800000"/>
            <a:headEnd/>
            <a:tailEnd/>
          </a:ln>
          <a:effectLst/>
        </p:spPr>
        <p:txBody>
          <a:bodyPr wrap="square" lIns="92075" tIns="46038" rIns="92075" bIns="46038">
            <a:spAutoFit/>
          </a:bodyPr>
          <a:lstStyle/>
          <a:p>
            <a:pPr eaLnBrk="0" hangingPunct="0"/>
            <a:r>
              <a:rPr lang="en-US" sz="2800" dirty="0">
                <a:latin typeface="Times New Roman" pitchFamily="18" charset="0"/>
              </a:rPr>
              <a:t>Disease Status</a:t>
            </a:r>
            <a:endParaRPr lang="en-US" sz="2800" b="1" dirty="0">
              <a:latin typeface="Arial" charset="0"/>
            </a:endParaRPr>
          </a:p>
        </p:txBody>
      </p:sp>
      <p:sp>
        <p:nvSpPr>
          <p:cNvPr id="8" name="Rectangle 2"/>
          <p:cNvSpPr>
            <a:spLocks noGrp="1" noChangeArrowheads="1"/>
          </p:cNvSpPr>
          <p:nvPr>
            <p:ph type="title"/>
          </p:nvPr>
        </p:nvSpPr>
        <p:spPr>
          <a:xfrm>
            <a:off x="533400" y="0"/>
            <a:ext cx="8229600" cy="563562"/>
          </a:xfrm>
        </p:spPr>
        <p:txBody>
          <a:bodyPr>
            <a:normAutofit fontScale="90000"/>
          </a:bodyPr>
          <a:lstStyle/>
          <a:p>
            <a:r>
              <a:rPr lang="en-US" dirty="0"/>
              <a:t>Incidence rates of outcome</a:t>
            </a:r>
          </a:p>
        </p:txBody>
      </p:sp>
    </p:spTree>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0"/>
            <a:ext cx="9144000" cy="838200"/>
          </a:xfrm>
        </p:spPr>
        <p:style>
          <a:lnRef idx="0">
            <a:schemeClr val="accent2"/>
          </a:lnRef>
          <a:fillRef idx="3">
            <a:schemeClr val="accent2"/>
          </a:fillRef>
          <a:effectRef idx="3">
            <a:schemeClr val="accent2"/>
          </a:effectRef>
          <a:fontRef idx="minor">
            <a:schemeClr val="lt1"/>
          </a:fontRef>
        </p:style>
        <p:txBody>
          <a:bodyPr>
            <a:normAutofit/>
          </a:bodyPr>
          <a:lstStyle/>
          <a:p>
            <a:r>
              <a:rPr lang="en-US" dirty="0"/>
              <a:t>Incidence </a:t>
            </a:r>
          </a:p>
        </p:txBody>
      </p:sp>
      <p:sp>
        <p:nvSpPr>
          <p:cNvPr id="39939" name="Rectangle 3"/>
          <p:cNvSpPr>
            <a:spLocks noGrp="1" noChangeArrowheads="1"/>
          </p:cNvSpPr>
          <p:nvPr>
            <p:ph type="body" idx="1"/>
          </p:nvPr>
        </p:nvSpPr>
        <p:spPr>
          <a:xfrm>
            <a:off x="0" y="838200"/>
            <a:ext cx="9144000" cy="6019800"/>
          </a:xfrm>
        </p:spPr>
        <p:style>
          <a:lnRef idx="1">
            <a:schemeClr val="accent2"/>
          </a:lnRef>
          <a:fillRef idx="2">
            <a:schemeClr val="accent2"/>
          </a:fillRef>
          <a:effectRef idx="1">
            <a:schemeClr val="accent2"/>
          </a:effectRef>
          <a:fontRef idx="minor">
            <a:schemeClr val="dk1"/>
          </a:fontRef>
        </p:style>
        <p:txBody>
          <a:bodyPr>
            <a:normAutofit/>
          </a:bodyPr>
          <a:lstStyle/>
          <a:p>
            <a:r>
              <a:rPr lang="en-US" dirty="0"/>
              <a:t>Incidence among exposed =</a:t>
            </a:r>
          </a:p>
          <a:p>
            <a:pPr>
              <a:buFont typeface="Wingdings" pitchFamily="2" charset="2"/>
              <a:buNone/>
            </a:pPr>
            <a:r>
              <a:rPr lang="en-US" dirty="0"/>
              <a:t>		a</a:t>
            </a:r>
          </a:p>
          <a:p>
            <a:pPr>
              <a:buFont typeface="Wingdings" pitchFamily="2" charset="2"/>
              <a:buNone/>
            </a:pPr>
            <a:r>
              <a:rPr lang="en-US" dirty="0"/>
              <a:t>		</a:t>
            </a:r>
            <a:r>
              <a:rPr lang="en-US" dirty="0" err="1"/>
              <a:t>a+b</a:t>
            </a:r>
            <a:endParaRPr lang="en-US" dirty="0"/>
          </a:p>
          <a:p>
            <a:r>
              <a:rPr lang="en-US" dirty="0"/>
              <a:t>Incidence among non-exposed =</a:t>
            </a:r>
          </a:p>
          <a:p>
            <a:pPr>
              <a:buFont typeface="Wingdings" pitchFamily="2" charset="2"/>
              <a:buNone/>
            </a:pPr>
            <a:r>
              <a:rPr lang="en-US" dirty="0"/>
              <a:t>		c</a:t>
            </a:r>
          </a:p>
          <a:p>
            <a:pPr>
              <a:buFont typeface="Wingdings" pitchFamily="2" charset="2"/>
              <a:buNone/>
            </a:pPr>
            <a:r>
              <a:rPr lang="en-US" dirty="0"/>
              <a:t>		</a:t>
            </a:r>
            <a:r>
              <a:rPr lang="en-US" dirty="0" err="1"/>
              <a:t>c+d</a:t>
            </a:r>
            <a:endParaRPr lang="en-US" dirty="0"/>
          </a:p>
          <a:p>
            <a:endParaRPr lang="en-US" dirty="0"/>
          </a:p>
        </p:txBody>
      </p:sp>
      <p:sp>
        <p:nvSpPr>
          <p:cNvPr id="39941" name="Line 5"/>
          <p:cNvSpPr>
            <a:spLocks noChangeShapeType="1"/>
          </p:cNvSpPr>
          <p:nvPr/>
        </p:nvSpPr>
        <p:spPr bwMode="auto">
          <a:xfrm>
            <a:off x="838200" y="1981200"/>
            <a:ext cx="914400" cy="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en-US"/>
          </a:p>
        </p:txBody>
      </p:sp>
      <p:sp>
        <p:nvSpPr>
          <p:cNvPr id="39942" name="Line 6"/>
          <p:cNvSpPr>
            <a:spLocks noChangeShapeType="1"/>
          </p:cNvSpPr>
          <p:nvPr/>
        </p:nvSpPr>
        <p:spPr bwMode="auto">
          <a:xfrm>
            <a:off x="838200" y="3810000"/>
            <a:ext cx="914400" cy="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en-US"/>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0"/>
            <a:ext cx="9144000" cy="838200"/>
          </a:xfrm>
        </p:spPr>
        <p:style>
          <a:lnRef idx="0">
            <a:schemeClr val="accent2"/>
          </a:lnRef>
          <a:fillRef idx="3">
            <a:schemeClr val="accent2"/>
          </a:fillRef>
          <a:effectRef idx="3">
            <a:schemeClr val="accent2"/>
          </a:effectRef>
          <a:fontRef idx="minor">
            <a:schemeClr val="lt1"/>
          </a:fontRef>
        </p:style>
        <p:txBody>
          <a:bodyPr>
            <a:normAutofit/>
          </a:bodyPr>
          <a:lstStyle/>
          <a:p>
            <a:r>
              <a:rPr lang="en-US" dirty="0"/>
              <a:t>Estimation of risk</a:t>
            </a:r>
          </a:p>
        </p:txBody>
      </p:sp>
      <p:sp>
        <p:nvSpPr>
          <p:cNvPr id="40963" name="Rectangle 3"/>
          <p:cNvSpPr>
            <a:spLocks noGrp="1" noChangeArrowheads="1"/>
          </p:cNvSpPr>
          <p:nvPr>
            <p:ph type="body" idx="1"/>
          </p:nvPr>
        </p:nvSpPr>
        <p:spPr>
          <a:xfrm>
            <a:off x="0" y="838200"/>
            <a:ext cx="9144000" cy="6019800"/>
          </a:xfrm>
        </p:spPr>
        <p:style>
          <a:lnRef idx="1">
            <a:schemeClr val="accent2"/>
          </a:lnRef>
          <a:fillRef idx="2">
            <a:schemeClr val="accent2"/>
          </a:fillRef>
          <a:effectRef idx="1">
            <a:schemeClr val="accent2"/>
          </a:effectRef>
          <a:fontRef idx="minor">
            <a:schemeClr val="dk1"/>
          </a:fontRef>
        </p:style>
        <p:txBody>
          <a:bodyPr>
            <a:normAutofit fontScale="62500" lnSpcReduction="20000"/>
          </a:bodyPr>
          <a:lstStyle/>
          <a:p>
            <a:r>
              <a:rPr lang="en-US" dirty="0">
                <a:solidFill>
                  <a:srgbClr val="C00000"/>
                </a:solidFill>
              </a:rPr>
              <a:t>Relative </a:t>
            </a:r>
            <a:r>
              <a:rPr lang="en-US" dirty="0" smtClean="0">
                <a:solidFill>
                  <a:srgbClr val="C00000"/>
                </a:solidFill>
              </a:rPr>
              <a:t>Risk</a:t>
            </a:r>
          </a:p>
          <a:p>
            <a:r>
              <a:rPr lang="en-US" dirty="0" smtClean="0"/>
              <a:t>The relative risk can also be defined as the probability of an event (developing a disease) occurring in exposed people compared to the probability of the event in </a:t>
            </a:r>
            <a:r>
              <a:rPr lang="en-US" dirty="0" err="1" smtClean="0"/>
              <a:t>nonexposed</a:t>
            </a:r>
            <a:r>
              <a:rPr lang="en-US" dirty="0" smtClean="0"/>
              <a:t> people, or as the ratio of the two probabilities.</a:t>
            </a:r>
            <a:endParaRPr lang="en-US" dirty="0" smtClean="0">
              <a:solidFill>
                <a:srgbClr val="C00000"/>
              </a:solidFill>
            </a:endParaRPr>
          </a:p>
          <a:p>
            <a:pPr>
              <a:buNone/>
            </a:pPr>
            <a:endParaRPr lang="en-US" dirty="0" smtClean="0"/>
          </a:p>
          <a:p>
            <a:pPr>
              <a:lnSpc>
                <a:spcPct val="80000"/>
              </a:lnSpc>
            </a:pPr>
            <a:r>
              <a:rPr lang="en-US" dirty="0" smtClean="0"/>
              <a:t>The RR is the standard measure of association for cohort studies.</a:t>
            </a:r>
          </a:p>
          <a:p>
            <a:pPr>
              <a:lnSpc>
                <a:spcPct val="80000"/>
              </a:lnSpc>
              <a:buNone/>
            </a:pPr>
            <a:endParaRPr lang="en-US" dirty="0" smtClean="0"/>
          </a:p>
          <a:p>
            <a:r>
              <a:rPr lang="en-US" dirty="0" smtClean="0"/>
              <a:t>It is a direct measure of the "strength" of the association between suspected cause and effect.</a:t>
            </a:r>
          </a:p>
          <a:p>
            <a:pPr>
              <a:buNone/>
            </a:pPr>
            <a:endParaRPr lang="en-US" dirty="0" smtClean="0"/>
          </a:p>
          <a:p>
            <a:pPr>
              <a:lnSpc>
                <a:spcPct val="80000"/>
              </a:lnSpc>
            </a:pPr>
            <a:r>
              <a:rPr lang="en-US" dirty="0" smtClean="0"/>
              <a:t>RR describes magnitude and direction of the association.</a:t>
            </a:r>
          </a:p>
          <a:p>
            <a:pPr>
              <a:lnSpc>
                <a:spcPct val="80000"/>
              </a:lnSpc>
              <a:buNone/>
            </a:pPr>
            <a:endParaRPr lang="en-US" dirty="0" smtClean="0"/>
          </a:p>
          <a:p>
            <a:endParaRPr lang="en-US" dirty="0"/>
          </a:p>
          <a:p>
            <a:pPr>
              <a:buFont typeface="Wingdings" pitchFamily="2" charset="2"/>
              <a:buNone/>
            </a:pPr>
            <a:r>
              <a:rPr lang="en-US" dirty="0"/>
              <a:t>		</a:t>
            </a:r>
            <a:r>
              <a:rPr lang="en-US" sz="2800" dirty="0"/>
              <a:t>incidence of disease among exposed</a:t>
            </a:r>
          </a:p>
          <a:p>
            <a:pPr>
              <a:buFont typeface="Wingdings" pitchFamily="2" charset="2"/>
              <a:buNone/>
            </a:pPr>
            <a:r>
              <a:rPr lang="en-US" dirty="0"/>
              <a:t>RR = ______________________________</a:t>
            </a:r>
          </a:p>
          <a:p>
            <a:pPr>
              <a:buFont typeface="Wingdings" pitchFamily="2" charset="2"/>
              <a:buNone/>
            </a:pPr>
            <a:r>
              <a:rPr lang="en-US" dirty="0"/>
              <a:t>		</a:t>
            </a:r>
            <a:r>
              <a:rPr lang="en-US" sz="2800" dirty="0"/>
              <a:t>Incidence of disease among non-exposed</a:t>
            </a:r>
          </a:p>
          <a:p>
            <a:pPr>
              <a:buFont typeface="Wingdings" pitchFamily="2" charset="2"/>
              <a:buNone/>
            </a:pPr>
            <a:r>
              <a:rPr lang="en-US" sz="2800" dirty="0"/>
              <a:t>			a/</a:t>
            </a:r>
            <a:r>
              <a:rPr lang="en-US" sz="2800" dirty="0" err="1"/>
              <a:t>a+b</a:t>
            </a:r>
            <a:endParaRPr lang="en-US" sz="2800" dirty="0"/>
          </a:p>
          <a:p>
            <a:pPr>
              <a:buFont typeface="Wingdings" pitchFamily="2" charset="2"/>
              <a:buNone/>
            </a:pPr>
            <a:r>
              <a:rPr lang="en-US" sz="2800" dirty="0"/>
              <a:t>		=	_________</a:t>
            </a:r>
          </a:p>
          <a:p>
            <a:pPr>
              <a:buFont typeface="Wingdings" pitchFamily="2" charset="2"/>
              <a:buNone/>
            </a:pPr>
            <a:r>
              <a:rPr lang="en-US" sz="2800" dirty="0"/>
              <a:t>			</a:t>
            </a:r>
            <a:r>
              <a:rPr lang="en-US" sz="2800" dirty="0" smtClean="0"/>
              <a:t>c/</a:t>
            </a:r>
            <a:r>
              <a:rPr lang="en-US" sz="2800" dirty="0" err="1" smtClean="0"/>
              <a:t>c+d</a:t>
            </a:r>
            <a:endParaRPr lang="en-US" sz="2800" dirty="0" smtClean="0"/>
          </a:p>
          <a:p>
            <a:pPr>
              <a:buFont typeface="Wingdings" pitchFamily="2" charset="2"/>
              <a:buNone/>
            </a:pPr>
            <a:endParaRPr lang="en-US" sz="2800" dirty="0"/>
          </a:p>
          <a:p>
            <a:pPr>
              <a:buFont typeface="Wingdings" pitchFamily="2" charset="2"/>
              <a:buNone/>
            </a:pPr>
            <a:endParaRPr lang="en-US"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US" dirty="0" smtClean="0"/>
              <a:t>Frame Work</a:t>
            </a:r>
            <a:endParaRPr lang="en-US" dirty="0"/>
          </a:p>
        </p:txBody>
      </p:sp>
      <p:sp>
        <p:nvSpPr>
          <p:cNvPr id="3" name="Content Placeholder 2"/>
          <p:cNvSpPr>
            <a:spLocks noGrp="1"/>
          </p:cNvSpPr>
          <p:nvPr>
            <p:ph idx="1"/>
          </p:nvPr>
        </p:nvSpPr>
        <p:spPr>
          <a:xfrm>
            <a:off x="0" y="609600"/>
            <a:ext cx="9144000" cy="6248400"/>
          </a:xfrm>
        </p:spPr>
        <p:style>
          <a:lnRef idx="1">
            <a:schemeClr val="accent2"/>
          </a:lnRef>
          <a:fillRef idx="2">
            <a:schemeClr val="accent2"/>
          </a:fillRef>
          <a:effectRef idx="1">
            <a:schemeClr val="accent2"/>
          </a:effectRef>
          <a:fontRef idx="minor">
            <a:schemeClr val="dk1"/>
          </a:fontRef>
        </p:style>
        <p:txBody>
          <a:bodyPr/>
          <a:lstStyle/>
          <a:p>
            <a:r>
              <a:rPr lang="en-US" dirty="0" smtClean="0"/>
              <a:t>Introduction</a:t>
            </a:r>
          </a:p>
          <a:p>
            <a:r>
              <a:rPr lang="en-US" dirty="0" smtClean="0"/>
              <a:t>Definition of cohort study</a:t>
            </a:r>
          </a:p>
          <a:p>
            <a:r>
              <a:rPr lang="en-US" dirty="0" smtClean="0"/>
              <a:t>Design of cohort study</a:t>
            </a:r>
          </a:p>
          <a:p>
            <a:r>
              <a:rPr lang="en-US" dirty="0" smtClean="0"/>
              <a:t>Steps of cohort study</a:t>
            </a:r>
          </a:p>
          <a:p>
            <a:r>
              <a:rPr lang="en-US" dirty="0" smtClean="0"/>
              <a:t>Biases in cohort study</a:t>
            </a:r>
          </a:p>
          <a:p>
            <a:r>
              <a:rPr lang="en-US" dirty="0" smtClean="0"/>
              <a:t>Examples of cohort study</a:t>
            </a:r>
          </a:p>
          <a:p>
            <a:pPr>
              <a:buNone/>
            </a:pPr>
            <a:endParaRPr lang="en-US" dirty="0"/>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0" y="0"/>
            <a:ext cx="9144000" cy="914400"/>
          </a:xfrm>
        </p:spPr>
        <p:style>
          <a:lnRef idx="0">
            <a:schemeClr val="accent2"/>
          </a:lnRef>
          <a:fillRef idx="3">
            <a:schemeClr val="accent2"/>
          </a:fillRef>
          <a:effectRef idx="3">
            <a:schemeClr val="accent2"/>
          </a:effectRef>
          <a:fontRef idx="minor">
            <a:schemeClr val="lt1"/>
          </a:fontRef>
        </p:style>
        <p:txBody>
          <a:bodyPr>
            <a:normAutofit/>
          </a:bodyPr>
          <a:lstStyle/>
          <a:p>
            <a:r>
              <a:rPr lang="en-US" sz="3200" b="0" dirty="0"/>
              <a:t>RR - Interpretation</a:t>
            </a:r>
          </a:p>
        </p:txBody>
      </p:sp>
      <p:sp>
        <p:nvSpPr>
          <p:cNvPr id="136195" name="Rectangle 3"/>
          <p:cNvSpPr>
            <a:spLocks noGrp="1" noChangeArrowheads="1"/>
          </p:cNvSpPr>
          <p:nvPr>
            <p:ph idx="1"/>
          </p:nvPr>
        </p:nvSpPr>
        <p:spPr>
          <a:xfrm>
            <a:off x="0" y="914400"/>
            <a:ext cx="9144000" cy="5943600"/>
          </a:xfrm>
        </p:spPr>
        <p:style>
          <a:lnRef idx="1">
            <a:schemeClr val="accent2"/>
          </a:lnRef>
          <a:fillRef idx="2">
            <a:schemeClr val="accent2"/>
          </a:fillRef>
          <a:effectRef idx="1">
            <a:schemeClr val="accent2"/>
          </a:effectRef>
          <a:fontRef idx="minor">
            <a:schemeClr val="dk1"/>
          </a:fontRef>
        </p:style>
        <p:txBody>
          <a:bodyPr>
            <a:normAutofit/>
          </a:bodyPr>
          <a:lstStyle/>
          <a:p>
            <a:r>
              <a:rPr lang="en-US" dirty="0"/>
              <a:t>RR = </a:t>
            </a:r>
            <a:r>
              <a:rPr lang="en-US" dirty="0" smtClean="0"/>
              <a:t>1 </a:t>
            </a:r>
            <a:r>
              <a:rPr lang="en-US" dirty="0"/>
              <a:t> </a:t>
            </a:r>
            <a:r>
              <a:rPr lang="en-US" dirty="0" smtClean="0"/>
              <a:t> </a:t>
            </a:r>
            <a:r>
              <a:rPr lang="en-US" sz="2800" dirty="0" smtClean="0"/>
              <a:t>Risk in exposed equal to risk in </a:t>
            </a:r>
            <a:r>
              <a:rPr lang="en-US" sz="2800" dirty="0" err="1" smtClean="0"/>
              <a:t>nonexposed</a:t>
            </a:r>
            <a:r>
              <a:rPr lang="en-US" sz="2800" dirty="0" smtClean="0"/>
              <a:t> (no association)</a:t>
            </a:r>
            <a:endParaRPr lang="en-US" sz="7200" dirty="0" smtClean="0"/>
          </a:p>
          <a:p>
            <a:pPr lvl="1">
              <a:buNone/>
            </a:pPr>
            <a:endParaRPr lang="en-US" sz="2000" dirty="0"/>
          </a:p>
          <a:p>
            <a:r>
              <a:rPr lang="en-US" dirty="0"/>
              <a:t>RR </a:t>
            </a:r>
            <a:r>
              <a:rPr lang="en-US" dirty="0" smtClean="0"/>
              <a:t>&gt; 1</a:t>
            </a:r>
            <a:r>
              <a:rPr lang="en-US" dirty="0"/>
              <a:t> </a:t>
            </a:r>
            <a:r>
              <a:rPr lang="en-US" dirty="0" smtClean="0"/>
              <a:t>  </a:t>
            </a:r>
            <a:r>
              <a:rPr lang="en-US" sz="2800" dirty="0" smtClean="0"/>
              <a:t>Risk in exposed greater than risk in </a:t>
            </a:r>
            <a:r>
              <a:rPr lang="en-US" sz="2800" dirty="0" err="1" smtClean="0"/>
              <a:t>nonexposed</a:t>
            </a:r>
            <a:r>
              <a:rPr lang="en-US" sz="2800" dirty="0" smtClean="0"/>
              <a:t> (positive </a:t>
            </a:r>
            <a:r>
              <a:rPr lang="en-US" sz="2800" dirty="0" err="1" smtClean="0"/>
              <a:t>association;possibly</a:t>
            </a:r>
            <a:r>
              <a:rPr lang="en-US" sz="2800" dirty="0" smtClean="0"/>
              <a:t> causal)</a:t>
            </a:r>
            <a:endParaRPr lang="en-US" sz="7200" dirty="0" smtClean="0"/>
          </a:p>
          <a:p>
            <a:pPr lvl="1">
              <a:buNone/>
            </a:pPr>
            <a:endParaRPr lang="en-US" sz="2000" dirty="0"/>
          </a:p>
          <a:p>
            <a:r>
              <a:rPr lang="en-US" dirty="0"/>
              <a:t>RR </a:t>
            </a:r>
            <a:r>
              <a:rPr lang="en-US" dirty="0" smtClean="0"/>
              <a:t>&lt; 1 </a:t>
            </a:r>
            <a:r>
              <a:rPr lang="en-US" sz="2800" dirty="0" smtClean="0"/>
              <a:t>Risk in exposed less than risk in </a:t>
            </a:r>
            <a:r>
              <a:rPr lang="en-US" sz="2800" dirty="0" err="1" smtClean="0"/>
              <a:t>nonexposed</a:t>
            </a:r>
            <a:r>
              <a:rPr lang="en-US" sz="2800" dirty="0" smtClean="0"/>
              <a:t> (negative association; possibly protective)</a:t>
            </a:r>
            <a:endParaRPr lang="en-US" sz="2800" dirty="0"/>
          </a:p>
        </p:txBody>
      </p:sp>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1"/>
            <a:ext cx="9144000" cy="685799"/>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US" dirty="0"/>
              <a:t>Estimation of Risk</a:t>
            </a:r>
          </a:p>
        </p:txBody>
      </p:sp>
      <p:sp>
        <p:nvSpPr>
          <p:cNvPr id="43011" name="Rectangle 3"/>
          <p:cNvSpPr>
            <a:spLocks noGrp="1" noChangeArrowheads="1"/>
          </p:cNvSpPr>
          <p:nvPr>
            <p:ph type="body" idx="1"/>
          </p:nvPr>
        </p:nvSpPr>
        <p:spPr>
          <a:xfrm>
            <a:off x="0" y="609600"/>
            <a:ext cx="9144000" cy="62484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US" dirty="0">
                <a:solidFill>
                  <a:srgbClr val="C00000"/>
                </a:solidFill>
              </a:rPr>
              <a:t>Attributable </a:t>
            </a:r>
            <a:r>
              <a:rPr lang="en-US" dirty="0" smtClean="0">
                <a:solidFill>
                  <a:srgbClr val="C00000"/>
                </a:solidFill>
              </a:rPr>
              <a:t>Risk (Risk difference):</a:t>
            </a:r>
            <a:r>
              <a:rPr lang="en-US" dirty="0" smtClean="0"/>
              <a:t> Attributable risk (AR) is the difference in incidence rates of disease between an exposed group and nonexposed group.</a:t>
            </a:r>
            <a:endParaRPr lang="en-US" dirty="0" smtClean="0">
              <a:solidFill>
                <a:srgbClr val="C00000"/>
              </a:solidFill>
            </a:endParaRPr>
          </a:p>
          <a:p>
            <a:pPr>
              <a:lnSpc>
                <a:spcPct val="90000"/>
              </a:lnSpc>
              <a:buNone/>
            </a:pPr>
            <a:endParaRPr lang="en-US" dirty="0"/>
          </a:p>
          <a:p>
            <a:pPr>
              <a:lnSpc>
                <a:spcPct val="90000"/>
              </a:lnSpc>
              <a:buFont typeface="Wingdings" pitchFamily="2" charset="2"/>
              <a:buNone/>
            </a:pPr>
            <a:r>
              <a:rPr lang="en-US" dirty="0"/>
              <a:t>	</a:t>
            </a:r>
            <a:r>
              <a:rPr lang="en-US" dirty="0" smtClean="0"/>
              <a:t>	Incidence </a:t>
            </a:r>
            <a:r>
              <a:rPr lang="en-US" dirty="0"/>
              <a:t>of disease among exposed – incidence </a:t>
            </a:r>
            <a:r>
              <a:rPr lang="en-US" dirty="0" smtClean="0"/>
              <a:t>	of </a:t>
            </a:r>
            <a:r>
              <a:rPr lang="en-US" dirty="0"/>
              <a:t>disease among non exposed</a:t>
            </a:r>
          </a:p>
          <a:p>
            <a:pPr>
              <a:lnSpc>
                <a:spcPct val="90000"/>
              </a:lnSpc>
              <a:buFont typeface="Wingdings" pitchFamily="2" charset="2"/>
              <a:buNone/>
            </a:pPr>
            <a:r>
              <a:rPr lang="en-US" dirty="0"/>
              <a:t>AR = _______________________________</a:t>
            </a:r>
          </a:p>
          <a:p>
            <a:pPr>
              <a:lnSpc>
                <a:spcPct val="90000"/>
              </a:lnSpc>
              <a:buFont typeface="Wingdings" pitchFamily="2" charset="2"/>
              <a:buNone/>
            </a:pPr>
            <a:r>
              <a:rPr lang="en-US" dirty="0"/>
              <a:t>	</a:t>
            </a:r>
            <a:r>
              <a:rPr lang="en-US" dirty="0" smtClean="0"/>
              <a:t>	Incidence </a:t>
            </a:r>
            <a:r>
              <a:rPr lang="en-US" dirty="0"/>
              <a:t>of disease among exposed </a:t>
            </a:r>
            <a:endParaRPr lang="en-US" dirty="0" smtClean="0"/>
          </a:p>
          <a:p>
            <a:pPr>
              <a:lnSpc>
                <a:spcPct val="90000"/>
              </a:lnSpc>
              <a:buFont typeface="Wingdings" pitchFamily="2" charset="2"/>
              <a:buNone/>
            </a:pPr>
            <a:endParaRPr lang="en-US" dirty="0"/>
          </a:p>
          <a:p>
            <a:pPr>
              <a:lnSpc>
                <a:spcPct val="90000"/>
              </a:lnSpc>
              <a:buFont typeface="Wingdings" pitchFamily="2" charset="2"/>
              <a:buNone/>
            </a:pPr>
            <a:r>
              <a:rPr lang="en-US" dirty="0"/>
              <a:t>		</a:t>
            </a:r>
            <a:r>
              <a:rPr lang="en-US" dirty="0" smtClean="0"/>
              <a:t>a/</a:t>
            </a:r>
            <a:r>
              <a:rPr lang="en-US" dirty="0" err="1" smtClean="0"/>
              <a:t>a+b</a:t>
            </a:r>
            <a:r>
              <a:rPr lang="en-US" dirty="0" smtClean="0"/>
              <a:t> </a:t>
            </a:r>
            <a:r>
              <a:rPr lang="en-US" dirty="0"/>
              <a:t>– c/</a:t>
            </a:r>
            <a:r>
              <a:rPr lang="en-US" dirty="0" err="1"/>
              <a:t>c+d</a:t>
            </a:r>
            <a:endParaRPr lang="en-US" dirty="0"/>
          </a:p>
          <a:p>
            <a:pPr>
              <a:lnSpc>
                <a:spcPct val="90000"/>
              </a:lnSpc>
              <a:buFont typeface="Wingdings" pitchFamily="2" charset="2"/>
              <a:buNone/>
            </a:pPr>
            <a:r>
              <a:rPr lang="en-US" dirty="0"/>
              <a:t>AR </a:t>
            </a:r>
            <a:r>
              <a:rPr lang="en-US" dirty="0" smtClean="0"/>
              <a:t>=  </a:t>
            </a:r>
            <a:r>
              <a:rPr lang="en-US" dirty="0"/>
              <a:t>_______________</a:t>
            </a:r>
          </a:p>
          <a:p>
            <a:pPr>
              <a:lnSpc>
                <a:spcPct val="90000"/>
              </a:lnSpc>
              <a:buFont typeface="Wingdings" pitchFamily="2" charset="2"/>
              <a:buNone/>
            </a:pPr>
            <a:r>
              <a:rPr lang="en-US" dirty="0"/>
              <a:t>			</a:t>
            </a:r>
            <a:r>
              <a:rPr lang="en-US" dirty="0" smtClean="0"/>
              <a:t>a/</a:t>
            </a:r>
            <a:r>
              <a:rPr lang="en-US" dirty="0" err="1" smtClean="0"/>
              <a:t>a+b</a:t>
            </a:r>
            <a:endParaRPr lang="en-US" dirty="0" smtClean="0"/>
          </a:p>
          <a:p>
            <a:pPr>
              <a:lnSpc>
                <a:spcPct val="90000"/>
              </a:lnSpc>
              <a:buFont typeface="Wingdings" pitchFamily="2" charset="2"/>
              <a:buNone/>
            </a:pPr>
            <a:endParaRPr lang="en-US" dirty="0" smtClean="0"/>
          </a:p>
          <a:p>
            <a:r>
              <a:rPr lang="en-US" dirty="0" smtClean="0"/>
              <a:t>Attributable risk indicates to what extent the disease under study can be attributed to the exposure.</a:t>
            </a:r>
          </a:p>
        </p:txBody>
      </p:sp>
    </p:spTree>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113" name="Group 129"/>
          <p:cNvGraphicFramePr>
            <a:graphicFrameLocks noGrp="1"/>
          </p:cNvGraphicFramePr>
          <p:nvPr/>
        </p:nvGraphicFramePr>
        <p:xfrm>
          <a:off x="1295400" y="914400"/>
          <a:ext cx="6477000" cy="4114801"/>
        </p:xfrm>
        <a:graphic>
          <a:graphicData uri="http://schemas.openxmlformats.org/drawingml/2006/table">
            <a:tbl>
              <a:tblPr/>
              <a:tblGrid>
                <a:gridCol w="1619250"/>
                <a:gridCol w="1619250"/>
                <a:gridCol w="1619250"/>
                <a:gridCol w="1619250"/>
              </a:tblGrid>
              <a:tr h="758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Smoking</a:t>
                      </a:r>
                      <a:endParaRPr kumimoji="0" lang="en-US" sz="24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Lung cancer</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h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Total</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r>
              <a:tr h="9191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YES</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NO</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758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YES</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70</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6930</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7000</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758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NO</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2997</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3000</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9191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73</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9927</a:t>
                      </a:r>
                      <a:endParaRPr kumimoji="0" lang="en-US" sz="2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10000</a:t>
                      </a:r>
                      <a:endParaRPr kumimoji="0" lang="en-US" sz="24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2114" name="Text Box 130"/>
          <p:cNvSpPr txBox="1">
            <a:spLocks noChangeArrowheads="1"/>
          </p:cNvSpPr>
          <p:nvPr/>
        </p:nvSpPr>
        <p:spPr bwMode="auto">
          <a:xfrm>
            <a:off x="990600" y="5486400"/>
            <a:ext cx="6629400" cy="457200"/>
          </a:xfrm>
          <a:prstGeom prst="rect">
            <a:avLst/>
          </a:prstGeom>
          <a:noFill/>
          <a:ln w="9525" algn="ctr">
            <a:noFill/>
            <a:miter lim="800000"/>
            <a:headEnd/>
            <a:tailEnd/>
          </a:ln>
          <a:effectLst/>
        </p:spPr>
        <p:txBody>
          <a:bodyPr>
            <a:spAutoFit/>
          </a:bodyPr>
          <a:lstStyle/>
          <a:p>
            <a:pPr algn="ctr">
              <a:spcBef>
                <a:spcPct val="50000"/>
              </a:spcBef>
            </a:pPr>
            <a:r>
              <a:rPr lang="en-US" sz="2400" dirty="0">
                <a:latin typeface="Arial" charset="0"/>
              </a:rPr>
              <a:t>Find out RR and AR for above data</a:t>
            </a:r>
          </a:p>
        </p:txBody>
      </p:sp>
      <p:sp>
        <p:nvSpPr>
          <p:cNvPr id="5" name="Content Placeholder 4"/>
          <p:cNvSpPr>
            <a:spLocks noGrp="1"/>
          </p:cNvSpPr>
          <p:nvPr>
            <p:ph idx="1"/>
          </p:nvPr>
        </p:nvSpPr>
        <p:spPr>
          <a:xfrm>
            <a:off x="0" y="0"/>
            <a:ext cx="9144000" cy="6858000"/>
          </a:xfrm>
        </p:spPr>
        <p:txBody>
          <a:bodyPr/>
          <a:lstStyle/>
          <a:p>
            <a:endParaRPr lang="en-US" dirty="0"/>
          </a:p>
        </p:txBody>
      </p:sp>
    </p:spTree>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en-US" sz="2800" dirty="0">
                <a:solidFill>
                  <a:srgbClr val="7030A0"/>
                </a:solidFill>
              </a:rPr>
              <a:t>Incidence of lung cancer among smokers</a:t>
            </a:r>
          </a:p>
          <a:p>
            <a:pPr>
              <a:buFont typeface="Wingdings" pitchFamily="2" charset="2"/>
              <a:buNone/>
            </a:pPr>
            <a:r>
              <a:rPr lang="en-US" sz="2800" dirty="0"/>
              <a:t>		70/7000  = 10 per 1000</a:t>
            </a:r>
          </a:p>
          <a:p>
            <a:r>
              <a:rPr lang="en-US" sz="2800" dirty="0">
                <a:solidFill>
                  <a:srgbClr val="7030A0"/>
                </a:solidFill>
              </a:rPr>
              <a:t>Incidence of lung cancer among non-smokers</a:t>
            </a:r>
          </a:p>
          <a:p>
            <a:pPr>
              <a:buFont typeface="Wingdings" pitchFamily="2" charset="2"/>
              <a:buNone/>
            </a:pPr>
            <a:r>
              <a:rPr lang="en-US" sz="2800" dirty="0">
                <a:solidFill>
                  <a:srgbClr val="7030A0"/>
                </a:solidFill>
              </a:rPr>
              <a:t>	</a:t>
            </a:r>
            <a:r>
              <a:rPr lang="en-US" sz="2800" dirty="0"/>
              <a:t>	3/3000 = 1 per </a:t>
            </a:r>
            <a:r>
              <a:rPr lang="en-US" sz="2800" dirty="0" smtClean="0"/>
              <a:t>thousand</a:t>
            </a:r>
          </a:p>
          <a:p>
            <a:pPr>
              <a:buFont typeface="Wingdings" pitchFamily="2" charset="2"/>
              <a:buNone/>
            </a:pPr>
            <a:endParaRPr lang="en-US" sz="2800" dirty="0"/>
          </a:p>
          <a:p>
            <a:pPr>
              <a:buFont typeface="Wingdings" pitchFamily="2" charset="2"/>
              <a:buNone/>
            </a:pPr>
            <a:r>
              <a:rPr lang="en-US" sz="2800" b="1" dirty="0"/>
              <a:t>RR</a:t>
            </a:r>
            <a:r>
              <a:rPr lang="en-US" sz="2800" dirty="0"/>
              <a:t> = 10 / 1 = 10</a:t>
            </a:r>
          </a:p>
          <a:p>
            <a:pPr>
              <a:buFont typeface="Wingdings" pitchFamily="2" charset="2"/>
              <a:buNone/>
            </a:pPr>
            <a:r>
              <a:rPr lang="en-US" sz="2800" dirty="0"/>
              <a:t>	</a:t>
            </a:r>
            <a:r>
              <a:rPr lang="en-US" sz="2800" dirty="0">
                <a:solidFill>
                  <a:srgbClr val="C00000"/>
                </a:solidFill>
              </a:rPr>
              <a:t>(lung cancer is 10 times more common among smokers than non smokers</a:t>
            </a:r>
            <a:r>
              <a:rPr lang="en-US" sz="2800" dirty="0" smtClean="0">
                <a:solidFill>
                  <a:srgbClr val="C00000"/>
                </a:solidFill>
              </a:rPr>
              <a:t>)</a:t>
            </a:r>
          </a:p>
          <a:p>
            <a:pPr>
              <a:buFont typeface="Wingdings" pitchFamily="2" charset="2"/>
              <a:buNone/>
            </a:pPr>
            <a:endParaRPr lang="en-US" sz="2800" dirty="0">
              <a:solidFill>
                <a:srgbClr val="C00000"/>
              </a:solidFill>
            </a:endParaRPr>
          </a:p>
          <a:p>
            <a:pPr>
              <a:buFont typeface="Wingdings" pitchFamily="2" charset="2"/>
              <a:buNone/>
            </a:pPr>
            <a:r>
              <a:rPr lang="en-US" sz="2800" b="1" dirty="0"/>
              <a:t>AR</a:t>
            </a:r>
            <a:r>
              <a:rPr lang="en-US" sz="2800" dirty="0"/>
              <a:t> = 10 – 1 / 10 X 100</a:t>
            </a:r>
          </a:p>
          <a:p>
            <a:pPr>
              <a:buFont typeface="Wingdings" pitchFamily="2" charset="2"/>
              <a:buNone/>
            </a:pPr>
            <a:r>
              <a:rPr lang="en-US" sz="2800" dirty="0"/>
              <a:t>		= 90 % </a:t>
            </a:r>
          </a:p>
          <a:p>
            <a:pPr>
              <a:buFont typeface="Wingdings" pitchFamily="2" charset="2"/>
              <a:buNone/>
            </a:pPr>
            <a:r>
              <a:rPr lang="en-US" sz="2800" dirty="0"/>
              <a:t>	</a:t>
            </a:r>
            <a:r>
              <a:rPr lang="en-US" sz="2800" dirty="0">
                <a:solidFill>
                  <a:srgbClr val="C00000"/>
                </a:solidFill>
              </a:rPr>
              <a:t>(90% of the cases of lung cancer among smokers are attributed to their habit of smoking</a:t>
            </a:r>
            <a:r>
              <a:rPr lang="en-US" sz="2800" dirty="0" smtClean="0">
                <a:solidFill>
                  <a:srgbClr val="C00000"/>
                </a:solidFill>
              </a:rPr>
              <a:t>)</a:t>
            </a:r>
          </a:p>
          <a:p>
            <a:pPr>
              <a:buFont typeface="Wingdings" pitchFamily="2" charset="2"/>
              <a:buNone/>
            </a:pPr>
            <a:endParaRPr lang="en-US" sz="2800" dirty="0" smtClean="0">
              <a:solidFill>
                <a:srgbClr val="C00000"/>
              </a:solidFill>
            </a:endParaRPr>
          </a:p>
          <a:p>
            <a:r>
              <a:rPr lang="en-US" sz="2800" dirty="0" smtClean="0">
                <a:solidFill>
                  <a:srgbClr val="C00000"/>
                </a:solidFill>
              </a:rPr>
              <a:t>This suggests the amount of disease that might be eliminated if the factor under study could be controlled or eliminated.</a:t>
            </a:r>
          </a:p>
          <a:p>
            <a:pPr>
              <a:buFont typeface="Wingdings" pitchFamily="2" charset="2"/>
              <a:buNone/>
            </a:pPr>
            <a:endParaRPr lang="en-US" sz="2800" dirty="0">
              <a:solidFill>
                <a:srgbClr val="C00000"/>
              </a:solidFill>
            </a:endParaRPr>
          </a:p>
          <a:p>
            <a:endParaRPr lang="en-US" sz="2800" dirty="0"/>
          </a:p>
        </p:txBody>
      </p:sp>
    </p:spTree>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Rot="1" noChangeArrowheads="1"/>
          </p:cNvSpPr>
          <p:nvPr>
            <p:ph type="body"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Autofit/>
          </a:bodyPr>
          <a:lstStyle/>
          <a:p>
            <a:pPr>
              <a:defRPr/>
            </a:pPr>
            <a:r>
              <a:rPr lang="en-US" sz="2400" b="1" dirty="0" smtClean="0"/>
              <a:t> Population attributable risk</a:t>
            </a:r>
          </a:p>
          <a:p>
            <a:pPr>
              <a:defRPr/>
            </a:pPr>
            <a:r>
              <a:rPr lang="en-US" sz="2400" dirty="0" smtClean="0"/>
              <a:t>In the general population, how much of the total risk for disease is due to the risk factor.</a:t>
            </a:r>
          </a:p>
          <a:p>
            <a:pPr eaLnBrk="1" hangingPunct="1">
              <a:defRPr/>
            </a:pPr>
            <a:endParaRPr lang="en-US" sz="2400" dirty="0" smtClean="0"/>
          </a:p>
          <a:p>
            <a:r>
              <a:rPr lang="en-US" sz="2400" dirty="0" smtClean="0"/>
              <a:t>It is the incidence of the disease (or death) in the total population minus the incidence of disease (or death) among those who were not exposed to the suspected causal factor</a:t>
            </a:r>
          </a:p>
          <a:p>
            <a:pPr eaLnBrk="1" hangingPunct="1">
              <a:defRPr/>
            </a:pPr>
            <a:endParaRPr lang="en-US" sz="2400" dirty="0" smtClean="0"/>
          </a:p>
          <a:p>
            <a:pPr eaLnBrk="1" hangingPunct="1">
              <a:defRPr/>
            </a:pPr>
            <a:r>
              <a:rPr lang="en-US" sz="2800" b="1" dirty="0" smtClean="0"/>
              <a:t>PAR = </a:t>
            </a:r>
            <a:r>
              <a:rPr lang="en-US" sz="2400" dirty="0" smtClean="0"/>
              <a:t>Incidence in Total population – Incidence in </a:t>
            </a:r>
            <a:r>
              <a:rPr lang="en-US" sz="2400" dirty="0" err="1" smtClean="0"/>
              <a:t>Unexp</a:t>
            </a:r>
            <a:endParaRPr lang="en-US" sz="2400" dirty="0" smtClean="0"/>
          </a:p>
          <a:p>
            <a:pPr eaLnBrk="1" hangingPunct="1">
              <a:buNone/>
              <a:defRPr/>
            </a:pPr>
            <a:endParaRPr lang="en-US" sz="2400" dirty="0" smtClean="0"/>
          </a:p>
          <a:p>
            <a:pPr>
              <a:defRPr/>
            </a:pPr>
            <a:r>
              <a:rPr lang="en-US" sz="2400" b="1" dirty="0" smtClean="0"/>
              <a:t>Incidence in Total population </a:t>
            </a:r>
          </a:p>
          <a:p>
            <a:pPr eaLnBrk="1" hangingPunct="1">
              <a:buFont typeface="Arial" charset="0"/>
              <a:buNone/>
              <a:defRPr/>
            </a:pPr>
            <a:r>
              <a:rPr lang="en-US" sz="2400" dirty="0" smtClean="0"/>
              <a:t>   = [% exposed in population X Incidence in Exp] +</a:t>
            </a:r>
          </a:p>
          <a:p>
            <a:pPr eaLnBrk="1" hangingPunct="1">
              <a:buFont typeface="Arial" charset="0"/>
              <a:buNone/>
              <a:defRPr/>
            </a:pPr>
            <a:r>
              <a:rPr lang="en-US" sz="2400" dirty="0" smtClean="0"/>
              <a:t>       [% </a:t>
            </a:r>
            <a:r>
              <a:rPr lang="en-US" sz="2400" dirty="0" err="1" smtClean="0"/>
              <a:t>Unexp</a:t>
            </a:r>
            <a:r>
              <a:rPr lang="en-US" sz="2400" dirty="0" smtClean="0"/>
              <a:t>  </a:t>
            </a:r>
            <a:r>
              <a:rPr lang="en-US" sz="2400" dirty="0" err="1" smtClean="0"/>
              <a:t>populationX</a:t>
            </a:r>
            <a:r>
              <a:rPr lang="en-US" sz="2400" dirty="0" smtClean="0"/>
              <a:t> Incidence in </a:t>
            </a:r>
            <a:r>
              <a:rPr lang="en-US" sz="2400" dirty="0" err="1" smtClean="0"/>
              <a:t>Unexp</a:t>
            </a:r>
            <a:r>
              <a:rPr lang="en-US" sz="2400" dirty="0" smtClean="0"/>
              <a:t>]</a:t>
            </a:r>
          </a:p>
          <a:p>
            <a:pPr>
              <a:buNone/>
              <a:defRPr/>
            </a:pPr>
            <a:r>
              <a:rPr lang="en-US" sz="2400" dirty="0" smtClean="0"/>
              <a:t> </a:t>
            </a:r>
          </a:p>
          <a:p>
            <a:pPr>
              <a:defRPr/>
            </a:pPr>
            <a:endParaRPr lang="en-US" sz="2400" dirty="0" smtClean="0"/>
          </a:p>
          <a:p>
            <a:pPr>
              <a:buNone/>
              <a:defRPr/>
            </a:pPr>
            <a:endParaRPr lang="en-US" sz="2400" b="1" dirty="0" smtClean="0"/>
          </a:p>
          <a:p>
            <a:pPr eaLnBrk="1" hangingPunct="1">
              <a:buFont typeface="Arial" charset="0"/>
              <a:buNone/>
              <a:defRPr/>
            </a:pPr>
            <a:endParaRPr lang="en-US" sz="2400" dirty="0" smtClean="0"/>
          </a:p>
          <a:p>
            <a:pPr eaLnBrk="1" hangingPunct="1">
              <a:buFont typeface="Arial" charset="0"/>
              <a:buNone/>
              <a:defRPr/>
            </a:pPr>
            <a:endParaRPr lang="en-US" sz="2400" dirty="0" smtClean="0"/>
          </a:p>
          <a:p>
            <a:pPr eaLnBrk="1" hangingPunct="1">
              <a:buFont typeface="Arial" charset="0"/>
              <a:buNone/>
              <a:defRPr/>
            </a:pPr>
            <a:endParaRPr lang="en-US" sz="2400" dirty="0" smtClean="0"/>
          </a:p>
          <a:p>
            <a:pPr eaLnBrk="1" hangingPunct="1">
              <a:buFont typeface="Arial" charset="0"/>
              <a:buNone/>
              <a:defRPr/>
            </a:pPr>
            <a:endParaRPr lang="en-US" sz="2400" dirty="0" smtClean="0"/>
          </a:p>
          <a:p>
            <a:pPr eaLnBrk="1" hangingPunct="1">
              <a:buFont typeface="Arial" charset="0"/>
              <a:buNone/>
              <a:defRPr/>
            </a:pPr>
            <a:endParaRPr lang="en-US" sz="2400" dirty="0" smtClean="0"/>
          </a:p>
          <a:p>
            <a:pPr eaLnBrk="1" hangingPunct="1">
              <a:buFont typeface="Arial" charset="0"/>
              <a:buNone/>
              <a:defRPr/>
            </a:pPr>
            <a:endParaRPr lang="en-US" sz="2400" dirty="0" smtClean="0"/>
          </a:p>
          <a:p>
            <a:pPr eaLnBrk="1" hangingPunct="1">
              <a:buFont typeface="Arial" charset="0"/>
              <a:buNone/>
              <a:defRPr/>
            </a:pPr>
            <a:endParaRPr lang="en-US" sz="2400" dirty="0" smtClean="0"/>
          </a:p>
          <a:p>
            <a:pPr eaLnBrk="1" hangingPunct="1">
              <a:buFont typeface="Arial" charset="0"/>
              <a:buNone/>
              <a:defRPr/>
            </a:pPr>
            <a:r>
              <a:rPr lang="en-US" sz="2400" dirty="0" smtClean="0"/>
              <a:t> </a:t>
            </a:r>
          </a:p>
        </p:txBody>
      </p:sp>
    </p:spTree>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a:bodyPr>
          <a:lstStyle/>
          <a:p>
            <a:pPr>
              <a:buNone/>
              <a:defRPr/>
            </a:pPr>
            <a:r>
              <a:rPr lang="en-US" sz="4000" b="1" dirty="0" smtClean="0"/>
              <a:t> Population attributable risk percent</a:t>
            </a:r>
            <a:endParaRPr lang="en-US" b="1" dirty="0" smtClean="0"/>
          </a:p>
          <a:p>
            <a:pPr>
              <a:defRPr/>
            </a:pPr>
            <a:r>
              <a:rPr lang="en-US" dirty="0" smtClean="0"/>
              <a:t>Among the general population, what percent of the total risk for disease is due to the risk factor.</a:t>
            </a:r>
          </a:p>
          <a:p>
            <a:pPr>
              <a:defRPr/>
            </a:pPr>
            <a:endParaRPr lang="en-US" dirty="0" smtClean="0"/>
          </a:p>
          <a:p>
            <a:pPr>
              <a:defRPr/>
            </a:pPr>
            <a:endParaRPr lang="en-US" dirty="0" smtClean="0"/>
          </a:p>
          <a:p>
            <a:pPr>
              <a:buNone/>
              <a:defRPr/>
            </a:pPr>
            <a:endParaRPr lang="en-US" dirty="0" smtClean="0"/>
          </a:p>
          <a:p>
            <a:pPr>
              <a:defRPr/>
            </a:pPr>
            <a:r>
              <a:rPr lang="en-US" b="1" i="1" dirty="0" smtClean="0"/>
              <a:t>PAR%  =  </a:t>
            </a:r>
          </a:p>
          <a:p>
            <a:pPr>
              <a:buNone/>
              <a:defRPr/>
            </a:pPr>
            <a:endParaRPr lang="en-US" dirty="0" smtClean="0"/>
          </a:p>
          <a:p>
            <a:pPr>
              <a:buNone/>
              <a:defRPr/>
            </a:pPr>
            <a:endParaRPr lang="en-US" dirty="0" smtClean="0"/>
          </a:p>
          <a:p>
            <a:pPr>
              <a:buNone/>
              <a:defRPr/>
            </a:pPr>
            <a:r>
              <a:rPr lang="en-US" i="1" dirty="0" smtClean="0"/>
              <a:t> </a:t>
            </a:r>
          </a:p>
          <a:p>
            <a:pPr>
              <a:buNone/>
              <a:defRPr/>
            </a:pPr>
            <a:r>
              <a:rPr lang="en-US" i="1" dirty="0" smtClean="0"/>
              <a:t> 	</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2057400" y="2971800"/>
            <a:ext cx="6248400" cy="1828800"/>
          </a:xfrm>
          <a:prstGeom prst="rect">
            <a:avLst/>
          </a:prstGeom>
          <a:noFill/>
          <a:ln w="9525">
            <a:noFill/>
            <a:miter lim="800000"/>
            <a:headEnd/>
            <a:tailEnd/>
          </a:ln>
        </p:spPr>
      </p:pic>
    </p:spTree>
  </p:cSld>
  <p:clrMapOvr>
    <a:masterClrMapping/>
  </p:clrMapOvr>
  <p:transition spd="slow">
    <p:wipe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rrowheads="1"/>
          </p:cNvSpPr>
          <p:nvPr>
            <p:ph type="title"/>
          </p:nvPr>
        </p:nvSpPr>
        <p:spPr>
          <a:xfrm>
            <a:off x="0" y="0"/>
            <a:ext cx="9144000" cy="685800"/>
          </a:xfrm>
        </p:spPr>
        <p:style>
          <a:lnRef idx="0">
            <a:schemeClr val="accent2"/>
          </a:lnRef>
          <a:fillRef idx="3">
            <a:schemeClr val="accent2"/>
          </a:fillRef>
          <a:effectRef idx="3">
            <a:schemeClr val="accent2"/>
          </a:effectRef>
          <a:fontRef idx="minor">
            <a:schemeClr val="lt1"/>
          </a:fontRef>
        </p:style>
        <p:txBody>
          <a:bodyPr>
            <a:normAutofit fontScale="90000"/>
          </a:bodyPr>
          <a:lstStyle/>
          <a:p>
            <a:pPr eaLnBrk="1" hangingPunct="1">
              <a:defRPr/>
            </a:pPr>
            <a:r>
              <a:rPr lang="en-US" dirty="0" smtClean="0"/>
              <a:t>Advanced methods</a:t>
            </a:r>
          </a:p>
        </p:txBody>
      </p:sp>
      <p:sp>
        <p:nvSpPr>
          <p:cNvPr id="164867" name="Rectangle 3"/>
          <p:cNvSpPr>
            <a:spLocks noGrp="1" noRot="1" noChangeArrowheads="1"/>
          </p:cNvSpPr>
          <p:nvPr>
            <p:ph type="body" idx="1"/>
          </p:nvPr>
        </p:nvSpPr>
        <p:spPr>
          <a:xfrm>
            <a:off x="0" y="685800"/>
            <a:ext cx="9144000" cy="6172200"/>
          </a:xfrm>
        </p:spPr>
        <p:style>
          <a:lnRef idx="1">
            <a:schemeClr val="accent2"/>
          </a:lnRef>
          <a:fillRef idx="2">
            <a:schemeClr val="accent2"/>
          </a:fillRef>
          <a:effectRef idx="1">
            <a:schemeClr val="accent2"/>
          </a:effectRef>
          <a:fontRef idx="minor">
            <a:schemeClr val="dk1"/>
          </a:fontRef>
        </p:style>
        <p:txBody>
          <a:bodyPr/>
          <a:lstStyle/>
          <a:p>
            <a:pPr eaLnBrk="1" hangingPunct="1">
              <a:defRPr/>
            </a:pPr>
            <a:r>
              <a:rPr lang="en-US" dirty="0" smtClean="0"/>
              <a:t>Standardization</a:t>
            </a:r>
          </a:p>
          <a:p>
            <a:pPr eaLnBrk="1" hangingPunct="1">
              <a:defRPr/>
            </a:pPr>
            <a:r>
              <a:rPr lang="en-US" dirty="0" smtClean="0"/>
              <a:t>Stratification</a:t>
            </a:r>
          </a:p>
          <a:p>
            <a:pPr eaLnBrk="1" hangingPunct="1">
              <a:defRPr/>
            </a:pPr>
            <a:r>
              <a:rPr lang="en-US" dirty="0" smtClean="0"/>
              <a:t>Life Tables</a:t>
            </a:r>
          </a:p>
          <a:p>
            <a:pPr eaLnBrk="1" hangingPunct="1">
              <a:defRPr/>
            </a:pPr>
            <a:r>
              <a:rPr lang="en-US" dirty="0" smtClean="0"/>
              <a:t>Multivariate analysis and Cox regression</a:t>
            </a:r>
          </a:p>
        </p:txBody>
      </p:sp>
    </p:spTree>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0">
            <a:schemeClr val="accent2"/>
          </a:lnRef>
          <a:fillRef idx="3">
            <a:schemeClr val="accent2"/>
          </a:fillRef>
          <a:effectRef idx="3">
            <a:schemeClr val="accent2"/>
          </a:effectRef>
          <a:fontRef idx="minor">
            <a:schemeClr val="lt1"/>
          </a:fontRef>
        </p:style>
        <p:txBody>
          <a:bodyPr>
            <a:normAutofit/>
          </a:bodyPr>
          <a:lstStyle/>
          <a:p>
            <a:r>
              <a:rPr lang="en-US" sz="2800" dirty="0" smtClean="0"/>
              <a:t>POTENTIAL BIASES IN COHORT STUDIES</a:t>
            </a:r>
            <a:endParaRPr lang="en-US" sz="2800" dirty="0"/>
          </a:p>
        </p:txBody>
      </p:sp>
      <p:sp>
        <p:nvSpPr>
          <p:cNvPr id="3" name="Content Placeholder 2"/>
          <p:cNvSpPr>
            <a:spLocks noGrp="1"/>
          </p:cNvSpPr>
          <p:nvPr>
            <p:ph idx="1"/>
          </p:nvPr>
        </p:nvSpPr>
        <p:spPr>
          <a:xfrm>
            <a:off x="0" y="762000"/>
            <a:ext cx="9144000" cy="6096000"/>
          </a:xfrm>
        </p:spPr>
        <p:style>
          <a:lnRef idx="1">
            <a:schemeClr val="accent2"/>
          </a:lnRef>
          <a:fillRef idx="2">
            <a:schemeClr val="accent2"/>
          </a:fillRef>
          <a:effectRef idx="1">
            <a:schemeClr val="accent2"/>
          </a:effectRef>
          <a:fontRef idx="minor">
            <a:schemeClr val="dk1"/>
          </a:fontRef>
        </p:style>
        <p:txBody>
          <a:bodyPr>
            <a:normAutofit/>
          </a:bodyPr>
          <a:lstStyle/>
          <a:p>
            <a:pPr>
              <a:buNone/>
            </a:pPr>
            <a:endParaRPr lang="en-US" sz="2800" b="1" dirty="0" smtClean="0"/>
          </a:p>
          <a:p>
            <a:pPr>
              <a:buFont typeface="Arial" charset="0"/>
              <a:buChar char="►"/>
              <a:defRPr/>
            </a:pPr>
            <a:r>
              <a:rPr lang="en-US" sz="2800" dirty="0" smtClean="0"/>
              <a:t>Selection bias</a:t>
            </a:r>
          </a:p>
          <a:p>
            <a:pPr>
              <a:buFont typeface="Arial" charset="0"/>
              <a:buChar char="►"/>
              <a:defRPr/>
            </a:pPr>
            <a:r>
              <a:rPr lang="en-US" sz="2800" dirty="0" smtClean="0"/>
              <a:t>Information bias</a:t>
            </a:r>
          </a:p>
          <a:p>
            <a:pPr>
              <a:buFont typeface="Arial" charset="0"/>
              <a:buChar char="►"/>
              <a:defRPr/>
            </a:pPr>
            <a:r>
              <a:rPr lang="en-US" sz="2800" dirty="0" smtClean="0"/>
              <a:t>Confounding bias</a:t>
            </a:r>
          </a:p>
          <a:p>
            <a:pPr>
              <a:buNone/>
              <a:defRPr/>
            </a:pPr>
            <a:endParaRPr lang="en-US" sz="2800" dirty="0" smtClean="0"/>
          </a:p>
          <a:p>
            <a:pPr>
              <a:buNone/>
            </a:pPr>
            <a:endParaRPr lang="en-US" sz="2800" dirty="0"/>
          </a:p>
        </p:txBody>
      </p:sp>
    </p:spTree>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7" name="Rectangle 3"/>
          <p:cNvSpPr>
            <a:spLocks noGrp="1" noRot="1" noChangeArrowheads="1"/>
          </p:cNvSpPr>
          <p:nvPr>
            <p:ph type="body" idx="1"/>
          </p:nvPr>
        </p:nvSpPr>
        <p:spPr>
          <a:xfrm>
            <a:off x="0" y="152400"/>
            <a:ext cx="9144000" cy="6705600"/>
          </a:xfrm>
        </p:spPr>
        <p:style>
          <a:lnRef idx="1">
            <a:schemeClr val="accent2"/>
          </a:lnRef>
          <a:fillRef idx="2">
            <a:schemeClr val="accent2"/>
          </a:fillRef>
          <a:effectRef idx="1">
            <a:schemeClr val="accent2"/>
          </a:effectRef>
          <a:fontRef idx="minor">
            <a:schemeClr val="dk1"/>
          </a:fontRef>
        </p:style>
        <p:txBody>
          <a:bodyPr>
            <a:normAutofit/>
          </a:bodyPr>
          <a:lstStyle/>
          <a:p>
            <a:pPr eaLnBrk="1" hangingPunct="1">
              <a:lnSpc>
                <a:spcPct val="90000"/>
              </a:lnSpc>
              <a:defRPr/>
            </a:pPr>
            <a:r>
              <a:rPr lang="en-US" sz="2800" b="1" dirty="0" smtClean="0"/>
              <a:t>Selection Bias</a:t>
            </a:r>
          </a:p>
          <a:p>
            <a:pPr eaLnBrk="1" hangingPunct="1">
              <a:lnSpc>
                <a:spcPct val="90000"/>
              </a:lnSpc>
              <a:buNone/>
              <a:defRPr/>
            </a:pPr>
            <a:endParaRPr lang="en-US" dirty="0" smtClean="0"/>
          </a:p>
          <a:p>
            <a:pPr eaLnBrk="1" hangingPunct="1">
              <a:lnSpc>
                <a:spcPct val="90000"/>
              </a:lnSpc>
              <a:defRPr/>
            </a:pPr>
            <a:r>
              <a:rPr lang="en-US" sz="2800" dirty="0" smtClean="0"/>
              <a:t>Group studied does not reflect the same distribution of factors (such as age, sex, SES, behavior etc.) as occurs in the general population</a:t>
            </a:r>
          </a:p>
          <a:p>
            <a:pPr eaLnBrk="1" hangingPunct="1">
              <a:lnSpc>
                <a:spcPct val="90000"/>
              </a:lnSpc>
              <a:buNone/>
              <a:defRPr/>
            </a:pPr>
            <a:endParaRPr lang="en-US" dirty="0" smtClean="0"/>
          </a:p>
          <a:p>
            <a:pPr lvl="1" eaLnBrk="1" hangingPunct="1">
              <a:lnSpc>
                <a:spcPct val="90000"/>
              </a:lnSpc>
              <a:defRPr/>
            </a:pPr>
            <a:r>
              <a:rPr lang="en-US" dirty="0" smtClean="0"/>
              <a:t>Effect of volunteering</a:t>
            </a:r>
          </a:p>
          <a:p>
            <a:pPr lvl="1" eaLnBrk="1" hangingPunct="1">
              <a:lnSpc>
                <a:spcPct val="90000"/>
              </a:lnSpc>
              <a:defRPr/>
            </a:pPr>
            <a:r>
              <a:rPr lang="en-US" dirty="0" smtClean="0"/>
              <a:t>Whole spectrum of independent variables not represented in the study group</a:t>
            </a:r>
          </a:p>
          <a:p>
            <a:pPr lvl="1" eaLnBrk="1" hangingPunct="1">
              <a:lnSpc>
                <a:spcPct val="90000"/>
              </a:lnSpc>
              <a:defRPr/>
            </a:pPr>
            <a:r>
              <a:rPr lang="en-US" dirty="0" smtClean="0"/>
              <a:t>Presence of incipient disease</a:t>
            </a:r>
          </a:p>
          <a:p>
            <a:pPr lvl="1" eaLnBrk="1" hangingPunct="1">
              <a:lnSpc>
                <a:spcPct val="90000"/>
              </a:lnSpc>
              <a:defRPr/>
            </a:pPr>
            <a:r>
              <a:rPr lang="en-US" dirty="0" smtClean="0"/>
              <a:t>Distribution of covariates </a:t>
            </a:r>
          </a:p>
          <a:p>
            <a:pPr lvl="1" eaLnBrk="1" hangingPunct="1">
              <a:lnSpc>
                <a:spcPct val="90000"/>
              </a:lnSpc>
              <a:defRPr/>
            </a:pPr>
            <a:r>
              <a:rPr lang="en-US" dirty="0" smtClean="0"/>
              <a:t>Survival cohorts: cohorts ascertained long after exposure</a:t>
            </a:r>
          </a:p>
          <a:p>
            <a:pPr lvl="1" eaLnBrk="1" hangingPunct="1">
              <a:lnSpc>
                <a:spcPct val="90000"/>
              </a:lnSpc>
              <a:defRPr/>
            </a:pPr>
            <a:endParaRPr lang="en-US" dirty="0" smtClean="0"/>
          </a:p>
        </p:txBody>
      </p:sp>
    </p:spTree>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Autofit/>
          </a:bodyPr>
          <a:lstStyle/>
          <a:p>
            <a:r>
              <a:rPr lang="en-US" sz="2400" b="1" dirty="0" smtClean="0"/>
              <a:t>Information Bias</a:t>
            </a:r>
          </a:p>
          <a:p>
            <a:r>
              <a:rPr lang="en-US" sz="2400" dirty="0" smtClean="0"/>
              <a:t>If the quality and extent of information obtained is different for exposed persons than for nonexposed persons.</a:t>
            </a:r>
          </a:p>
          <a:p>
            <a:endParaRPr lang="en-US" sz="2400" dirty="0" smtClean="0"/>
          </a:p>
          <a:p>
            <a:r>
              <a:rPr lang="en-US" sz="2400" dirty="0" smtClean="0"/>
              <a:t>If the person who decides whether disease has developed in each subject also knows whether that subject was exposed, and if that person is aware of the hypothesis being tested, that person’s judgment as to whether the disease developed may be biased by that knowledge.</a:t>
            </a:r>
          </a:p>
          <a:p>
            <a:endParaRPr lang="en-US" sz="2400" dirty="0" smtClean="0"/>
          </a:p>
          <a:p>
            <a:r>
              <a:rPr lang="en-US" sz="2400" dirty="0" smtClean="0"/>
              <a:t>If the epidemiologists and statisticians who are analyzing the data have strong preconceptions, they may unintentionally introduce their biases into their data analyses and into their interpretation of the study findings.</a:t>
            </a:r>
          </a:p>
          <a:p>
            <a:pPr>
              <a:buNone/>
            </a:pPr>
            <a:endParaRPr lang="en-US" sz="2400" dirty="0" smtClean="0"/>
          </a:p>
          <a:p>
            <a:endParaRPr lang="en-US" sz="2400"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38200"/>
          </a:xfrm>
        </p:spPr>
        <p:style>
          <a:lnRef idx="0">
            <a:schemeClr val="accent2"/>
          </a:lnRef>
          <a:fillRef idx="3">
            <a:schemeClr val="accent2"/>
          </a:fillRef>
          <a:effectRef idx="3">
            <a:schemeClr val="accent2"/>
          </a:effectRef>
          <a:fontRef idx="minor">
            <a:schemeClr val="lt1"/>
          </a:fontRef>
        </p:style>
        <p:txBody>
          <a:bodyPr/>
          <a:lstStyle/>
          <a:p>
            <a:pPr algn="ctr"/>
            <a:r>
              <a:rPr lang="en-IN" dirty="0" smtClean="0"/>
              <a:t>Introduction</a:t>
            </a:r>
            <a:endParaRPr lang="en-IN" dirty="0"/>
          </a:p>
        </p:txBody>
      </p:sp>
      <p:sp>
        <p:nvSpPr>
          <p:cNvPr id="3" name="Content Placeholder 2"/>
          <p:cNvSpPr>
            <a:spLocks noGrp="1"/>
          </p:cNvSpPr>
          <p:nvPr>
            <p:ph idx="1"/>
          </p:nvPr>
        </p:nvSpPr>
        <p:spPr>
          <a:xfrm>
            <a:off x="200722" y="1159728"/>
            <a:ext cx="8764858" cy="5419492"/>
          </a:xfrm>
        </p:spPr>
        <p:txBody>
          <a:bodyPr/>
          <a:lstStyle/>
          <a:p>
            <a:endParaRPr lang="en-IN"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122887264"/>
              </p:ext>
            </p:extLst>
          </p:nvPr>
        </p:nvGraphicFramePr>
        <p:xfrm>
          <a:off x="0" y="914399"/>
          <a:ext cx="9144001" cy="5943600"/>
        </p:xfrm>
        <a:graphic>
          <a:graphicData uri="http://schemas.openxmlformats.org/drawingml/2006/table">
            <a:tbl>
              <a:tblPr firstRow="1" bandRow="1">
                <a:tableStyleId>{21E4AEA4-8DFA-4A89-87EB-49C32662AFE0}</a:tableStyleId>
              </a:tblPr>
              <a:tblGrid>
                <a:gridCol w="2437323"/>
                <a:gridCol w="4019164"/>
                <a:gridCol w="2687514"/>
              </a:tblGrid>
              <a:tr h="396240">
                <a:tc>
                  <a:txBody>
                    <a:bodyPr/>
                    <a:lstStyle/>
                    <a:p>
                      <a:r>
                        <a:rPr lang="en-IN" dirty="0" smtClean="0"/>
                        <a:t>Type of study</a:t>
                      </a:r>
                      <a:endParaRPr lang="en-IN" dirty="0"/>
                    </a:p>
                  </a:txBody>
                  <a:tcPr marL="68580" marR="68580"/>
                </a:tc>
                <a:tc>
                  <a:txBody>
                    <a:bodyPr/>
                    <a:lstStyle/>
                    <a:p>
                      <a:r>
                        <a:rPr lang="en-IN" dirty="0" smtClean="0"/>
                        <a:t>Alternative name</a:t>
                      </a:r>
                      <a:endParaRPr lang="en-IN" dirty="0"/>
                    </a:p>
                  </a:txBody>
                  <a:tcPr marL="68580" marR="68580"/>
                </a:tc>
                <a:tc>
                  <a:txBody>
                    <a:bodyPr/>
                    <a:lstStyle/>
                    <a:p>
                      <a:r>
                        <a:rPr lang="en-IN" dirty="0" smtClean="0"/>
                        <a:t>Unit of study</a:t>
                      </a:r>
                      <a:endParaRPr lang="en-IN" dirty="0"/>
                    </a:p>
                  </a:txBody>
                  <a:tcPr marL="68580" marR="68580"/>
                </a:tc>
              </a:tr>
              <a:tr h="396240">
                <a:tc gridSpan="3">
                  <a:txBody>
                    <a:bodyPr/>
                    <a:lstStyle/>
                    <a:p>
                      <a:r>
                        <a:rPr lang="en-IN" dirty="0" smtClean="0"/>
                        <a:t>1. Observational</a:t>
                      </a:r>
                      <a:r>
                        <a:rPr lang="en-IN" baseline="0" dirty="0" smtClean="0"/>
                        <a:t> studies</a:t>
                      </a:r>
                      <a:endParaRPr lang="en-IN" b="1" dirty="0"/>
                    </a:p>
                  </a:txBody>
                  <a:tcPr marL="68580" marR="68580"/>
                </a:tc>
                <a:tc hMerge="1">
                  <a:txBody>
                    <a:bodyPr/>
                    <a:lstStyle/>
                    <a:p>
                      <a:endParaRPr lang="en-IN"/>
                    </a:p>
                  </a:txBody>
                  <a:tcPr/>
                </a:tc>
                <a:tc hMerge="1">
                  <a:txBody>
                    <a:bodyPr/>
                    <a:lstStyle/>
                    <a:p>
                      <a:endParaRPr lang="en-IN"/>
                    </a:p>
                  </a:txBody>
                  <a:tcPr/>
                </a:tc>
              </a:tr>
              <a:tr h="396240">
                <a:tc gridSpan="3">
                  <a:txBody>
                    <a:bodyPr/>
                    <a:lstStyle/>
                    <a:p>
                      <a:r>
                        <a:rPr lang="en-IN" dirty="0" smtClean="0"/>
                        <a:t>a. Descriptive studies</a:t>
                      </a:r>
                      <a:endParaRPr lang="en-IN" b="1" dirty="0"/>
                    </a:p>
                  </a:txBody>
                  <a:tcPr marL="68580" marR="68580"/>
                </a:tc>
                <a:tc hMerge="1">
                  <a:txBody>
                    <a:bodyPr/>
                    <a:lstStyle/>
                    <a:p>
                      <a:endParaRPr lang="en-IN"/>
                    </a:p>
                  </a:txBody>
                  <a:tcPr/>
                </a:tc>
                <a:tc hMerge="1">
                  <a:txBody>
                    <a:bodyPr/>
                    <a:lstStyle/>
                    <a:p>
                      <a:endParaRPr lang="en-IN"/>
                    </a:p>
                  </a:txBody>
                  <a:tcPr/>
                </a:tc>
              </a:tr>
              <a:tr h="396240">
                <a:tc>
                  <a:txBody>
                    <a:bodyPr/>
                    <a:lstStyle/>
                    <a:p>
                      <a:r>
                        <a:rPr lang="en-IN" dirty="0" smtClean="0"/>
                        <a:t>Case study</a:t>
                      </a:r>
                      <a:endParaRPr lang="en-IN" dirty="0"/>
                    </a:p>
                  </a:txBody>
                  <a:tcPr marL="68580" marR="68580"/>
                </a:tc>
                <a:tc>
                  <a:txBody>
                    <a:bodyPr/>
                    <a:lstStyle/>
                    <a:p>
                      <a:endParaRPr lang="en-IN" dirty="0"/>
                    </a:p>
                  </a:txBody>
                  <a:tcPr marL="68580" marR="68580"/>
                </a:tc>
                <a:tc>
                  <a:txBody>
                    <a:bodyPr/>
                    <a:lstStyle/>
                    <a:p>
                      <a:r>
                        <a:rPr lang="en-IN" dirty="0" smtClean="0"/>
                        <a:t>Individuals/ patients</a:t>
                      </a:r>
                      <a:endParaRPr lang="en-IN" dirty="0"/>
                    </a:p>
                  </a:txBody>
                  <a:tcPr marL="68580" marR="68580"/>
                </a:tc>
              </a:tr>
              <a:tr h="396240">
                <a:tc>
                  <a:txBody>
                    <a:bodyPr/>
                    <a:lstStyle/>
                    <a:p>
                      <a:r>
                        <a:rPr lang="en-IN" dirty="0" smtClean="0"/>
                        <a:t>Case series</a:t>
                      </a:r>
                      <a:endParaRPr lang="en-IN" dirty="0"/>
                    </a:p>
                  </a:txBody>
                  <a:tcPr marL="68580" marR="68580"/>
                </a:tc>
                <a:tc>
                  <a:txBody>
                    <a:bodyPr/>
                    <a:lstStyle/>
                    <a:p>
                      <a:endParaRPr lang="en-IN" dirty="0"/>
                    </a:p>
                  </a:txBody>
                  <a:tcPr marL="68580" marR="6858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N" dirty="0" smtClean="0"/>
                        <a:t>Individuals/ patients</a:t>
                      </a:r>
                    </a:p>
                  </a:txBody>
                  <a:tcPr marL="68580" marR="68580"/>
                </a:tc>
              </a:tr>
              <a:tr h="396240">
                <a:tc>
                  <a:txBody>
                    <a:bodyPr/>
                    <a:lstStyle/>
                    <a:p>
                      <a:r>
                        <a:rPr lang="en-IN" dirty="0" smtClean="0"/>
                        <a:t>Cross sectional</a:t>
                      </a:r>
                      <a:endParaRPr lang="en-IN" dirty="0"/>
                    </a:p>
                  </a:txBody>
                  <a:tcPr marL="68580" marR="68580"/>
                </a:tc>
                <a:tc>
                  <a:txBody>
                    <a:bodyPr/>
                    <a:lstStyle/>
                    <a:p>
                      <a:endParaRPr lang="en-IN"/>
                    </a:p>
                  </a:txBody>
                  <a:tcPr marL="68580" marR="6858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N" dirty="0" smtClean="0"/>
                        <a:t>Individuals</a:t>
                      </a:r>
                    </a:p>
                  </a:txBody>
                  <a:tcPr marL="68580" marR="68580"/>
                </a:tc>
              </a:tr>
              <a:tr h="396240">
                <a:tc gridSpan="3">
                  <a:txBody>
                    <a:bodyPr/>
                    <a:lstStyle/>
                    <a:p>
                      <a:r>
                        <a:rPr lang="en-IN" dirty="0" smtClean="0"/>
                        <a:t>b.</a:t>
                      </a:r>
                      <a:r>
                        <a:rPr lang="en-IN" baseline="0" dirty="0" smtClean="0"/>
                        <a:t> Analytical studies</a:t>
                      </a:r>
                      <a:endParaRPr lang="en-IN" b="1" dirty="0"/>
                    </a:p>
                  </a:txBody>
                  <a:tcPr marL="68580" marR="68580"/>
                </a:tc>
                <a:tc hMerge="1">
                  <a:txBody>
                    <a:bodyPr/>
                    <a:lstStyle/>
                    <a:p>
                      <a:endParaRPr lang="en-IN"/>
                    </a:p>
                  </a:txBody>
                  <a:tcPr/>
                </a:tc>
                <a:tc hMerge="1">
                  <a:txBody>
                    <a:bodyPr/>
                    <a:lstStyle/>
                    <a:p>
                      <a:endParaRPr lang="en-IN"/>
                    </a:p>
                  </a:txBody>
                  <a:tcPr/>
                </a:tc>
              </a:tr>
              <a:tr h="396240">
                <a:tc>
                  <a:txBody>
                    <a:bodyPr/>
                    <a:lstStyle/>
                    <a:p>
                      <a:r>
                        <a:rPr lang="en-IN" dirty="0" smtClean="0"/>
                        <a:t>Ecological studies</a:t>
                      </a:r>
                      <a:endParaRPr lang="en-IN" dirty="0"/>
                    </a:p>
                  </a:txBody>
                  <a:tcPr marL="68580" marR="68580"/>
                </a:tc>
                <a:tc>
                  <a:txBody>
                    <a:bodyPr/>
                    <a:lstStyle/>
                    <a:p>
                      <a:r>
                        <a:rPr lang="en-IN" dirty="0" smtClean="0"/>
                        <a:t>Correlational</a:t>
                      </a:r>
                      <a:r>
                        <a:rPr lang="en-IN" baseline="0" dirty="0" smtClean="0"/>
                        <a:t> </a:t>
                      </a:r>
                      <a:endParaRPr lang="en-IN" dirty="0"/>
                    </a:p>
                  </a:txBody>
                  <a:tcPr marL="68580" marR="68580"/>
                </a:tc>
                <a:tc>
                  <a:txBody>
                    <a:bodyPr/>
                    <a:lstStyle/>
                    <a:p>
                      <a:r>
                        <a:rPr lang="en-IN" dirty="0" smtClean="0"/>
                        <a:t>Population </a:t>
                      </a:r>
                      <a:endParaRPr lang="en-IN" dirty="0"/>
                    </a:p>
                  </a:txBody>
                  <a:tcPr marL="68580" marR="68580"/>
                </a:tc>
              </a:tr>
              <a:tr h="396240">
                <a:tc>
                  <a:txBody>
                    <a:bodyPr/>
                    <a:lstStyle/>
                    <a:p>
                      <a:r>
                        <a:rPr lang="en-IN" dirty="0" smtClean="0"/>
                        <a:t>Cross sectional</a:t>
                      </a:r>
                      <a:endParaRPr lang="en-IN" dirty="0"/>
                    </a:p>
                  </a:txBody>
                  <a:tcPr marL="68580" marR="68580"/>
                </a:tc>
                <a:tc>
                  <a:txBody>
                    <a:bodyPr/>
                    <a:lstStyle/>
                    <a:p>
                      <a:r>
                        <a:rPr lang="en-IN" dirty="0" smtClean="0"/>
                        <a:t>Prevalence</a:t>
                      </a:r>
                      <a:endParaRPr lang="en-IN" dirty="0"/>
                    </a:p>
                  </a:txBody>
                  <a:tcPr marL="68580" marR="6858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N" dirty="0" smtClean="0"/>
                        <a:t>Individuals</a:t>
                      </a:r>
                    </a:p>
                  </a:txBody>
                  <a:tcPr marL="68580" marR="68580"/>
                </a:tc>
              </a:tr>
              <a:tr h="396240">
                <a:tc>
                  <a:txBody>
                    <a:bodyPr/>
                    <a:lstStyle/>
                    <a:p>
                      <a:r>
                        <a:rPr lang="en-IN" dirty="0" smtClean="0"/>
                        <a:t>Case control</a:t>
                      </a:r>
                      <a:endParaRPr lang="en-IN" dirty="0"/>
                    </a:p>
                  </a:txBody>
                  <a:tcPr marL="68580" marR="68580"/>
                </a:tc>
                <a:tc>
                  <a:txBody>
                    <a:bodyPr/>
                    <a:lstStyle/>
                    <a:p>
                      <a:r>
                        <a:rPr lang="en-IN" dirty="0" smtClean="0"/>
                        <a:t>Case reference</a:t>
                      </a:r>
                      <a:endParaRPr lang="en-IN" dirty="0"/>
                    </a:p>
                  </a:txBody>
                  <a:tcPr marL="68580" marR="68580"/>
                </a:tc>
                <a:tc>
                  <a:txBody>
                    <a:bodyPr/>
                    <a:lstStyle/>
                    <a:p>
                      <a:r>
                        <a:rPr lang="en-IN" dirty="0" smtClean="0"/>
                        <a:t>Individuals</a:t>
                      </a:r>
                      <a:endParaRPr lang="en-IN" dirty="0"/>
                    </a:p>
                  </a:txBody>
                  <a:tcPr marL="68580" marR="68580"/>
                </a:tc>
              </a:tr>
              <a:tr h="396240">
                <a:tc>
                  <a:txBody>
                    <a:bodyPr/>
                    <a:lstStyle/>
                    <a:p>
                      <a:r>
                        <a:rPr lang="en-IN" dirty="0" smtClean="0"/>
                        <a:t>Cohort</a:t>
                      </a:r>
                      <a:endParaRPr lang="en-IN" dirty="0"/>
                    </a:p>
                  </a:txBody>
                  <a:tcPr marL="68580" marR="68580"/>
                </a:tc>
                <a:tc>
                  <a:txBody>
                    <a:bodyPr/>
                    <a:lstStyle/>
                    <a:p>
                      <a:r>
                        <a:rPr lang="en-IN" dirty="0" smtClean="0"/>
                        <a:t>Follow-up</a:t>
                      </a:r>
                      <a:endParaRPr lang="en-IN" dirty="0"/>
                    </a:p>
                  </a:txBody>
                  <a:tcPr marL="68580" marR="68580"/>
                </a:tc>
                <a:tc>
                  <a:txBody>
                    <a:bodyPr/>
                    <a:lstStyle/>
                    <a:p>
                      <a:r>
                        <a:rPr lang="en-IN" dirty="0" smtClean="0"/>
                        <a:t>Individuals</a:t>
                      </a:r>
                      <a:endParaRPr lang="en-IN" dirty="0"/>
                    </a:p>
                  </a:txBody>
                  <a:tcPr marL="68580" marR="68580"/>
                </a:tc>
              </a:tr>
              <a:tr h="396240">
                <a:tc gridSpan="3">
                  <a:txBody>
                    <a:bodyPr/>
                    <a:lstStyle/>
                    <a:p>
                      <a:r>
                        <a:rPr lang="en-IN" dirty="0" smtClean="0"/>
                        <a:t>2. Experimental studies</a:t>
                      </a:r>
                      <a:endParaRPr lang="en-IN" b="1" dirty="0"/>
                    </a:p>
                  </a:txBody>
                  <a:tcPr marL="68580" marR="68580"/>
                </a:tc>
                <a:tc hMerge="1">
                  <a:txBody>
                    <a:bodyPr/>
                    <a:lstStyle/>
                    <a:p>
                      <a:endParaRPr lang="en-IN" dirty="0"/>
                    </a:p>
                  </a:txBody>
                  <a:tcPr/>
                </a:tc>
                <a:tc hMerge="1">
                  <a:txBody>
                    <a:bodyPr/>
                    <a:lstStyle/>
                    <a:p>
                      <a:endParaRPr lang="en-IN" dirty="0"/>
                    </a:p>
                  </a:txBody>
                  <a:tcPr/>
                </a:tc>
              </a:tr>
              <a:tr h="396240">
                <a:tc>
                  <a:txBody>
                    <a:bodyPr/>
                    <a:lstStyle/>
                    <a:p>
                      <a:r>
                        <a:rPr lang="en-IN" dirty="0" smtClean="0"/>
                        <a:t>RCT</a:t>
                      </a:r>
                      <a:endParaRPr lang="en-IN" dirty="0"/>
                    </a:p>
                  </a:txBody>
                  <a:tcPr marL="68580" marR="68580"/>
                </a:tc>
                <a:tc>
                  <a:txBody>
                    <a:bodyPr/>
                    <a:lstStyle/>
                    <a:p>
                      <a:r>
                        <a:rPr lang="en-IN" dirty="0" smtClean="0"/>
                        <a:t>Clinical trial</a:t>
                      </a:r>
                      <a:endParaRPr lang="en-IN" dirty="0"/>
                    </a:p>
                  </a:txBody>
                  <a:tcPr marL="68580" marR="68580"/>
                </a:tc>
                <a:tc>
                  <a:txBody>
                    <a:bodyPr/>
                    <a:lstStyle/>
                    <a:p>
                      <a:r>
                        <a:rPr lang="en-IN" dirty="0" smtClean="0"/>
                        <a:t>Patients </a:t>
                      </a:r>
                      <a:endParaRPr lang="en-IN" dirty="0"/>
                    </a:p>
                  </a:txBody>
                  <a:tcPr marL="68580" marR="68580"/>
                </a:tc>
              </a:tr>
              <a:tr h="396240">
                <a:tc>
                  <a:txBody>
                    <a:bodyPr/>
                    <a:lstStyle/>
                    <a:p>
                      <a:r>
                        <a:rPr lang="en-IN" dirty="0" smtClean="0"/>
                        <a:t>Field trial</a:t>
                      </a:r>
                      <a:endParaRPr lang="en-IN" dirty="0"/>
                    </a:p>
                  </a:txBody>
                  <a:tcPr marL="68580" marR="68580"/>
                </a:tc>
                <a:tc>
                  <a:txBody>
                    <a:bodyPr/>
                    <a:lstStyle/>
                    <a:p>
                      <a:endParaRPr lang="en-IN"/>
                    </a:p>
                  </a:txBody>
                  <a:tcPr marL="68580" marR="68580"/>
                </a:tc>
                <a:tc>
                  <a:txBody>
                    <a:bodyPr/>
                    <a:lstStyle/>
                    <a:p>
                      <a:r>
                        <a:rPr lang="en-IN" dirty="0" smtClean="0"/>
                        <a:t>Healthy people</a:t>
                      </a:r>
                      <a:endParaRPr lang="en-IN" dirty="0"/>
                    </a:p>
                  </a:txBody>
                  <a:tcPr marL="68580" marR="68580"/>
                </a:tc>
              </a:tr>
              <a:tr h="396240">
                <a:tc>
                  <a:txBody>
                    <a:bodyPr/>
                    <a:lstStyle/>
                    <a:p>
                      <a:r>
                        <a:rPr lang="en-IN" dirty="0" smtClean="0"/>
                        <a:t>Community trial</a:t>
                      </a:r>
                      <a:endParaRPr lang="en-IN" dirty="0"/>
                    </a:p>
                  </a:txBody>
                  <a:tcPr marL="68580" marR="68580"/>
                </a:tc>
                <a:tc>
                  <a:txBody>
                    <a:bodyPr/>
                    <a:lstStyle/>
                    <a:p>
                      <a:r>
                        <a:rPr lang="en-IN" dirty="0" smtClean="0"/>
                        <a:t>Community intervention</a:t>
                      </a:r>
                      <a:r>
                        <a:rPr lang="en-IN" baseline="0" dirty="0" smtClean="0"/>
                        <a:t> studies</a:t>
                      </a:r>
                      <a:endParaRPr lang="en-IN" dirty="0"/>
                    </a:p>
                  </a:txBody>
                  <a:tcPr marL="68580" marR="68580"/>
                </a:tc>
                <a:tc>
                  <a:txBody>
                    <a:bodyPr/>
                    <a:lstStyle/>
                    <a:p>
                      <a:r>
                        <a:rPr lang="en-IN" dirty="0" smtClean="0"/>
                        <a:t>Community </a:t>
                      </a:r>
                      <a:endParaRPr lang="en-IN" dirty="0"/>
                    </a:p>
                  </a:txBody>
                  <a:tcPr marL="68580" marR="68580"/>
                </a:tc>
              </a:tr>
            </a:tbl>
          </a:graphicData>
        </a:graphic>
      </p:graphicFrame>
      <p:sp>
        <p:nvSpPr>
          <p:cNvPr id="6" name="Slide Number Placeholder 5"/>
          <p:cNvSpPr>
            <a:spLocks noGrp="1"/>
          </p:cNvSpPr>
          <p:nvPr>
            <p:ph type="sldNum" sz="quarter" idx="12"/>
          </p:nvPr>
        </p:nvSpPr>
        <p:spPr/>
        <p:txBody>
          <a:bodyPr/>
          <a:lstStyle/>
          <a:p>
            <a:fld id="{FCA3542E-39E8-4359-B049-986C4858F19F}" type="slidenum">
              <a:rPr lang="en-IN" smtClean="0"/>
              <a:pPr/>
              <a:t>3</a:t>
            </a:fld>
            <a:endParaRPr lang="en-IN"/>
          </a:p>
        </p:txBody>
      </p:sp>
    </p:spTree>
    <p:extLst>
      <p:ext uri="{BB962C8B-B14F-4D97-AF65-F5344CB8AC3E}">
        <p14:creationId xmlns:p14="http://schemas.microsoft.com/office/powerpoint/2010/main" xmlns="" val="29817060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5" name="Rectangle 3"/>
          <p:cNvSpPr>
            <a:spLocks noGrp="1" noRot="1" noChangeArrowheads="1"/>
          </p:cNvSpPr>
          <p:nvPr>
            <p:ph type="body"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a:bodyPr>
          <a:lstStyle/>
          <a:p>
            <a:pPr eaLnBrk="1" hangingPunct="1">
              <a:defRPr/>
            </a:pPr>
            <a:r>
              <a:rPr lang="en-US" sz="2800" b="1" dirty="0" smtClean="0"/>
              <a:t>Confounding Bias</a:t>
            </a:r>
          </a:p>
          <a:p>
            <a:pPr eaLnBrk="1" hangingPunct="1">
              <a:defRPr/>
            </a:pPr>
            <a:endParaRPr lang="en-US" sz="2200" dirty="0" smtClean="0"/>
          </a:p>
          <a:p>
            <a:pPr eaLnBrk="1" hangingPunct="1">
              <a:defRPr/>
            </a:pPr>
            <a:r>
              <a:rPr lang="en-US" sz="2200" dirty="0" smtClean="0"/>
              <a:t>Other factors which are associated with both outcome and exposure variables do not have the same distribution in the exposed and unexposed group.</a:t>
            </a:r>
          </a:p>
          <a:p>
            <a:pPr eaLnBrk="1" hangingPunct="1">
              <a:defRPr/>
            </a:pPr>
            <a:r>
              <a:rPr lang="en-US" sz="2200" dirty="0" smtClean="0"/>
              <a:t>Example:</a:t>
            </a:r>
          </a:p>
          <a:p>
            <a:pPr eaLnBrk="1" hangingPunct="1">
              <a:buNone/>
              <a:defRPr/>
            </a:pPr>
            <a:endParaRPr lang="en-US" sz="2200" dirty="0" smtClean="0"/>
          </a:p>
        </p:txBody>
      </p:sp>
      <p:sp>
        <p:nvSpPr>
          <p:cNvPr id="4" name="Rectangle 3"/>
          <p:cNvSpPr>
            <a:spLocks noChangeArrowheads="1"/>
          </p:cNvSpPr>
          <p:nvPr/>
        </p:nvSpPr>
        <p:spPr bwMode="auto">
          <a:xfrm>
            <a:off x="609600" y="2667000"/>
            <a:ext cx="3276600" cy="762000"/>
          </a:xfrm>
          <a:prstGeom prst="rect">
            <a:avLst/>
          </a:prstGeom>
          <a:noFill/>
          <a:ln w="9525">
            <a:solidFill>
              <a:schemeClr val="tx1"/>
            </a:solidFill>
            <a:miter lim="800000"/>
            <a:headEnd/>
            <a:tailEnd/>
          </a:ln>
        </p:spPr>
        <p:txBody>
          <a:bodyPr wrap="none" anchor="ctr"/>
          <a:lstStyle/>
          <a:p>
            <a:pPr algn="ctr" eaLnBrk="1" hangingPunct="1"/>
            <a:r>
              <a:rPr lang="en-US" sz="2400" dirty="0">
                <a:latin typeface="Times New Roman" pitchFamily="18" charset="0"/>
              </a:rPr>
              <a:t>COFFEE DRINKING</a:t>
            </a:r>
          </a:p>
        </p:txBody>
      </p:sp>
      <p:sp>
        <p:nvSpPr>
          <p:cNvPr id="5" name="Rectangle 4"/>
          <p:cNvSpPr>
            <a:spLocks noChangeArrowheads="1"/>
          </p:cNvSpPr>
          <p:nvPr/>
        </p:nvSpPr>
        <p:spPr bwMode="auto">
          <a:xfrm>
            <a:off x="5638800" y="2743200"/>
            <a:ext cx="3276600" cy="609600"/>
          </a:xfrm>
          <a:prstGeom prst="rect">
            <a:avLst/>
          </a:prstGeom>
          <a:noFill/>
          <a:ln w="9525">
            <a:solidFill>
              <a:schemeClr val="tx1"/>
            </a:solidFill>
            <a:miter lim="800000"/>
            <a:headEnd/>
            <a:tailEnd/>
          </a:ln>
        </p:spPr>
        <p:txBody>
          <a:bodyPr wrap="none" anchor="ctr"/>
          <a:lstStyle/>
          <a:p>
            <a:pPr algn="ctr" eaLnBrk="1" hangingPunct="1"/>
            <a:r>
              <a:rPr lang="en-US" sz="2400">
                <a:latin typeface="Times New Roman" pitchFamily="18" charset="0"/>
              </a:rPr>
              <a:t>HEART DISEASE</a:t>
            </a:r>
          </a:p>
        </p:txBody>
      </p:sp>
      <p:sp>
        <p:nvSpPr>
          <p:cNvPr id="6" name="Rectangle 5"/>
          <p:cNvSpPr>
            <a:spLocks noChangeArrowheads="1"/>
          </p:cNvSpPr>
          <p:nvPr/>
        </p:nvSpPr>
        <p:spPr bwMode="auto">
          <a:xfrm>
            <a:off x="3124200" y="5181600"/>
            <a:ext cx="3124200" cy="609600"/>
          </a:xfrm>
          <a:prstGeom prst="rect">
            <a:avLst/>
          </a:prstGeom>
          <a:noFill/>
          <a:ln w="9525">
            <a:solidFill>
              <a:schemeClr val="tx1"/>
            </a:solidFill>
            <a:miter lim="800000"/>
            <a:headEnd/>
            <a:tailEnd/>
          </a:ln>
        </p:spPr>
        <p:txBody>
          <a:bodyPr wrap="none" anchor="ctr"/>
          <a:lstStyle/>
          <a:p>
            <a:pPr algn="ctr" eaLnBrk="1" hangingPunct="1"/>
            <a:r>
              <a:rPr lang="en-US" sz="2400">
                <a:latin typeface="Times New Roman" pitchFamily="18" charset="0"/>
              </a:rPr>
              <a:t>SMOKING</a:t>
            </a:r>
          </a:p>
        </p:txBody>
      </p:sp>
      <p:sp>
        <p:nvSpPr>
          <p:cNvPr id="7" name="AutoShape 6"/>
          <p:cNvSpPr>
            <a:spLocks noChangeArrowheads="1"/>
          </p:cNvSpPr>
          <p:nvPr/>
        </p:nvSpPr>
        <p:spPr bwMode="auto">
          <a:xfrm>
            <a:off x="4114800" y="3048000"/>
            <a:ext cx="1447800" cy="228600"/>
          </a:xfrm>
          <a:prstGeom prst="rightArrow">
            <a:avLst>
              <a:gd name="adj1" fmla="val 50000"/>
              <a:gd name="adj2" fmla="val 158333"/>
            </a:avLst>
          </a:prstGeom>
          <a:noFill/>
          <a:ln w="9525">
            <a:solidFill>
              <a:schemeClr val="tx1"/>
            </a:solidFill>
            <a:miter lim="800000"/>
            <a:headEnd/>
            <a:tailEnd/>
          </a:ln>
        </p:spPr>
        <p:txBody>
          <a:bodyPr wrap="none" anchor="ctr"/>
          <a:lstStyle/>
          <a:p>
            <a:endParaRPr lang="en-IN"/>
          </a:p>
        </p:txBody>
      </p:sp>
      <p:sp>
        <p:nvSpPr>
          <p:cNvPr id="8" name="AutoShape 7"/>
          <p:cNvSpPr>
            <a:spLocks noChangeArrowheads="1"/>
          </p:cNvSpPr>
          <p:nvPr/>
        </p:nvSpPr>
        <p:spPr bwMode="auto">
          <a:xfrm rot="-2284926">
            <a:off x="2133600" y="3657600"/>
            <a:ext cx="300038" cy="1752600"/>
          </a:xfrm>
          <a:prstGeom prst="upArrow">
            <a:avLst>
              <a:gd name="adj1" fmla="val 50000"/>
              <a:gd name="adj2" fmla="val 146032"/>
            </a:avLst>
          </a:prstGeom>
          <a:noFill/>
          <a:ln w="9525">
            <a:solidFill>
              <a:schemeClr val="tx1"/>
            </a:solidFill>
            <a:miter lim="800000"/>
            <a:headEnd/>
            <a:tailEnd/>
          </a:ln>
        </p:spPr>
        <p:txBody>
          <a:bodyPr wrap="none" anchor="ctr"/>
          <a:lstStyle/>
          <a:p>
            <a:endParaRPr lang="en-IN"/>
          </a:p>
        </p:txBody>
      </p:sp>
      <p:sp>
        <p:nvSpPr>
          <p:cNvPr id="9" name="AutoShape 8"/>
          <p:cNvSpPr>
            <a:spLocks noChangeArrowheads="1"/>
          </p:cNvSpPr>
          <p:nvPr/>
        </p:nvSpPr>
        <p:spPr bwMode="auto">
          <a:xfrm rot="-2358696">
            <a:off x="1752600" y="3810000"/>
            <a:ext cx="266700" cy="1676400"/>
          </a:xfrm>
          <a:prstGeom prst="downArrow">
            <a:avLst>
              <a:gd name="adj1" fmla="val 50000"/>
              <a:gd name="adj2" fmla="val 157143"/>
            </a:avLst>
          </a:prstGeom>
          <a:noFill/>
          <a:ln w="9525">
            <a:solidFill>
              <a:schemeClr val="tx1"/>
            </a:solidFill>
            <a:miter lim="800000"/>
            <a:headEnd/>
            <a:tailEnd/>
          </a:ln>
        </p:spPr>
        <p:txBody>
          <a:bodyPr wrap="none" anchor="ctr"/>
          <a:lstStyle/>
          <a:p>
            <a:endParaRPr lang="en-IN"/>
          </a:p>
        </p:txBody>
      </p:sp>
      <p:sp>
        <p:nvSpPr>
          <p:cNvPr id="10" name="AutoShape 9"/>
          <p:cNvSpPr>
            <a:spLocks noChangeArrowheads="1"/>
          </p:cNvSpPr>
          <p:nvPr/>
        </p:nvSpPr>
        <p:spPr bwMode="auto">
          <a:xfrm rot="2402674">
            <a:off x="7102475" y="3479800"/>
            <a:ext cx="304800" cy="1836738"/>
          </a:xfrm>
          <a:prstGeom prst="upArrow">
            <a:avLst>
              <a:gd name="adj1" fmla="val 50000"/>
              <a:gd name="adj2" fmla="val 150651"/>
            </a:avLst>
          </a:prstGeom>
          <a:noFill/>
          <a:ln w="9525">
            <a:solidFill>
              <a:schemeClr val="tx1"/>
            </a:solidFill>
            <a:miter lim="800000"/>
            <a:headEnd/>
            <a:tailEnd/>
          </a:ln>
        </p:spPr>
        <p:txBody>
          <a:bodyPr wrap="none" anchor="ctr"/>
          <a:lstStyle/>
          <a:p>
            <a:endParaRPr lang="en-IN"/>
          </a:p>
        </p:txBody>
      </p:sp>
      <p:sp>
        <p:nvSpPr>
          <p:cNvPr id="11" name="Text Box 10"/>
          <p:cNvSpPr txBox="1">
            <a:spLocks noChangeArrowheads="1"/>
          </p:cNvSpPr>
          <p:nvPr/>
        </p:nvSpPr>
        <p:spPr bwMode="auto">
          <a:xfrm>
            <a:off x="0" y="4876800"/>
            <a:ext cx="1970182" cy="923330"/>
          </a:xfrm>
          <a:prstGeom prst="rect">
            <a:avLst/>
          </a:prstGeom>
          <a:noFill/>
          <a:ln w="9525">
            <a:noFill/>
            <a:miter lim="800000"/>
            <a:headEnd/>
            <a:tailEnd/>
          </a:ln>
        </p:spPr>
        <p:txBody>
          <a:bodyPr wrap="square">
            <a:spAutoFit/>
          </a:bodyPr>
          <a:lstStyle/>
          <a:p>
            <a:pPr eaLnBrk="1" hangingPunct="1"/>
            <a:r>
              <a:rPr lang="en-US" dirty="0">
                <a:latin typeface="Times New Roman" pitchFamily="18" charset="0"/>
              </a:rPr>
              <a:t>(Coffee drinkers </a:t>
            </a:r>
            <a:r>
              <a:rPr lang="en-US" dirty="0" smtClean="0">
                <a:latin typeface="Times New Roman" pitchFamily="18" charset="0"/>
              </a:rPr>
              <a:t>are more </a:t>
            </a:r>
            <a:r>
              <a:rPr lang="en-US" dirty="0">
                <a:latin typeface="Times New Roman" pitchFamily="18" charset="0"/>
              </a:rPr>
              <a:t>likely to smoke)</a:t>
            </a:r>
          </a:p>
        </p:txBody>
      </p:sp>
      <p:sp>
        <p:nvSpPr>
          <p:cNvPr id="12" name="Text Box 11"/>
          <p:cNvSpPr txBox="1">
            <a:spLocks noChangeArrowheads="1"/>
          </p:cNvSpPr>
          <p:nvPr/>
        </p:nvSpPr>
        <p:spPr bwMode="auto">
          <a:xfrm>
            <a:off x="6905887" y="4724400"/>
            <a:ext cx="2238113" cy="707886"/>
          </a:xfrm>
          <a:prstGeom prst="rect">
            <a:avLst/>
          </a:prstGeom>
          <a:noFill/>
          <a:ln w="9525">
            <a:noFill/>
            <a:miter lim="800000"/>
            <a:headEnd/>
            <a:tailEnd/>
          </a:ln>
        </p:spPr>
        <p:txBody>
          <a:bodyPr wrap="none">
            <a:spAutoFit/>
          </a:bodyPr>
          <a:lstStyle/>
          <a:p>
            <a:pPr eaLnBrk="1" hangingPunct="1"/>
            <a:r>
              <a:rPr lang="en-US" sz="2000" dirty="0">
                <a:latin typeface="Times New Roman" pitchFamily="18" charset="0"/>
              </a:rPr>
              <a:t>(Smoking increases</a:t>
            </a:r>
          </a:p>
          <a:p>
            <a:pPr eaLnBrk="1" hangingPunct="1"/>
            <a:r>
              <a:rPr lang="en-US" sz="2000" dirty="0">
                <a:latin typeface="Times New Roman" pitchFamily="18" charset="0"/>
              </a:rPr>
              <a:t>the risk of heart </a:t>
            </a:r>
            <a:r>
              <a:rPr lang="en-US" sz="2000" dirty="0" err="1">
                <a:latin typeface="Times New Roman" pitchFamily="18" charset="0"/>
              </a:rPr>
              <a:t>ds</a:t>
            </a:r>
            <a:r>
              <a:rPr lang="en-US" sz="2000" dirty="0">
                <a:latin typeface="Times New Roman" pitchFamily="18" charset="0"/>
              </a:rPr>
              <a:t>)</a:t>
            </a:r>
            <a:r>
              <a:rPr lang="en-US" dirty="0">
                <a:latin typeface="Times New Roman" pitchFamily="18" charset="0"/>
              </a:rPr>
              <a:t> </a:t>
            </a:r>
          </a:p>
        </p:txBody>
      </p:sp>
      <p:sp>
        <p:nvSpPr>
          <p:cNvPr id="13" name="Rectangle 12"/>
          <p:cNvSpPr/>
          <p:nvPr/>
        </p:nvSpPr>
        <p:spPr>
          <a:xfrm>
            <a:off x="0" y="6324600"/>
            <a:ext cx="7848600" cy="461665"/>
          </a:xfrm>
          <a:prstGeom prst="rect">
            <a:avLst/>
          </a:prstGeom>
        </p:spPr>
        <p:txBody>
          <a:bodyPr wrap="square">
            <a:spAutoFit/>
          </a:bodyPr>
          <a:lstStyle/>
          <a:p>
            <a:pPr>
              <a:defRPr/>
            </a:pPr>
            <a:r>
              <a:rPr lang="en-US" sz="2400" dirty="0" smtClean="0"/>
              <a:t>1)Standardization 2)Stratification 3)Multivariate adjustment</a:t>
            </a:r>
          </a:p>
        </p:txBody>
      </p:sp>
      <p:sp>
        <p:nvSpPr>
          <p:cNvPr id="14" name="Rectangle 2"/>
          <p:cNvSpPr txBox="1">
            <a:spLocks noRot="1" noChangeArrowheads="1"/>
          </p:cNvSpPr>
          <p:nvPr/>
        </p:nvSpPr>
        <p:spPr>
          <a:xfrm>
            <a:off x="0" y="5943600"/>
            <a:ext cx="4038600" cy="411162"/>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Resolving Confounding Bias</a:t>
            </a:r>
          </a:p>
        </p:txBody>
      </p:sp>
    </p:spTree>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568218" y="-137149"/>
            <a:ext cx="7053542" cy="137149"/>
          </a:xfrm>
        </p:spPr>
        <p:txBody>
          <a:bodyPr>
            <a:normAutofit fontScale="90000"/>
          </a:bodyPr>
          <a:lstStyle/>
          <a:p>
            <a:endParaRPr lang="en-IN"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1028207508"/>
              </p:ext>
            </p:extLst>
          </p:nvPr>
        </p:nvGraphicFramePr>
        <p:xfrm>
          <a:off x="4560849" y="0"/>
          <a:ext cx="4583151" cy="6858000"/>
        </p:xfrm>
        <a:graphic>
          <a:graphicData uri="http://schemas.openxmlformats.org/drawingml/2006/table">
            <a:tbl>
              <a:tblPr firstRow="1" firstCol="1" bandRow="1">
                <a:tableStyleId>{284E427A-3D55-4303-BF80-6455036E1DE7}</a:tableStyleId>
              </a:tblPr>
              <a:tblGrid>
                <a:gridCol w="4583151"/>
              </a:tblGrid>
              <a:tr h="447190">
                <a:tc>
                  <a:txBody>
                    <a:bodyPr/>
                    <a:lstStyle/>
                    <a:p>
                      <a:pPr marL="457200" algn="ctr">
                        <a:lnSpc>
                          <a:spcPct val="100000"/>
                        </a:lnSpc>
                        <a:spcAft>
                          <a:spcPts val="0"/>
                        </a:spcAft>
                      </a:pPr>
                      <a:r>
                        <a:rPr lang="en-US" sz="2000" dirty="0">
                          <a:effectLst/>
                        </a:rPr>
                        <a:t>Case control study</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783556">
                <a:tc>
                  <a:txBody>
                    <a:bodyPr/>
                    <a:lstStyle/>
                    <a:p>
                      <a:pPr marL="0" lvl="0" indent="0" algn="just">
                        <a:lnSpc>
                          <a:spcPct val="100000"/>
                        </a:lnSpc>
                        <a:spcAft>
                          <a:spcPts val="0"/>
                        </a:spcAft>
                        <a:buFont typeface="+mj-lt"/>
                        <a:buNone/>
                      </a:pPr>
                      <a:r>
                        <a:rPr lang="en-US" sz="2000" dirty="0" smtClean="0">
                          <a:effectLst/>
                        </a:rPr>
                        <a:t>Starts from effect (disease) and proceeds to cause (exposure)</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1133426">
                <a:tc>
                  <a:txBody>
                    <a:bodyPr/>
                    <a:lstStyle/>
                    <a:p>
                      <a:pPr marL="0" lvl="0" indent="0" algn="just">
                        <a:lnSpc>
                          <a:spcPct val="100000"/>
                        </a:lnSpc>
                        <a:spcAft>
                          <a:spcPts val="0"/>
                        </a:spcAft>
                        <a:buFont typeface="+mj-lt"/>
                        <a:buNone/>
                      </a:pPr>
                      <a:r>
                        <a:rPr lang="en-US" sz="2000" dirty="0" smtClean="0">
                          <a:effectLst/>
                        </a:rPr>
                        <a:t>Tests </a:t>
                      </a:r>
                      <a:r>
                        <a:rPr lang="en-US" sz="2000" dirty="0">
                          <a:effectLst/>
                        </a:rPr>
                        <a:t>whether the suspected cause </a:t>
                      </a:r>
                      <a:r>
                        <a:rPr lang="en-US" sz="2000" dirty="0" smtClean="0">
                          <a:effectLst/>
                        </a:rPr>
                        <a:t>is </a:t>
                      </a:r>
                      <a:r>
                        <a:rPr lang="en-US" sz="2000" dirty="0">
                          <a:effectLst/>
                        </a:rPr>
                        <a:t>more </a:t>
                      </a:r>
                      <a:r>
                        <a:rPr lang="en-US" sz="2000" dirty="0" smtClean="0">
                          <a:effectLst/>
                        </a:rPr>
                        <a:t>frequent </a:t>
                      </a:r>
                      <a:r>
                        <a:rPr lang="en-US" sz="2000" dirty="0">
                          <a:effectLst/>
                        </a:rPr>
                        <a:t>in those with </a:t>
                      </a:r>
                      <a:r>
                        <a:rPr lang="en-US" sz="2000" dirty="0" smtClean="0">
                          <a:effectLst/>
                        </a:rPr>
                        <a:t>disease </a:t>
                      </a:r>
                      <a:r>
                        <a:rPr lang="en-US" sz="2000" dirty="0">
                          <a:effectLst/>
                        </a:rPr>
                        <a:t>than among those without </a:t>
                      </a:r>
                      <a:r>
                        <a:rPr lang="en-US" sz="2000" dirty="0" smtClean="0">
                          <a:effectLst/>
                        </a:rPr>
                        <a:t>disease</a:t>
                      </a:r>
                      <a:r>
                        <a:rPr lang="en-US" sz="2000" dirty="0">
                          <a:effectLst/>
                        </a:rPr>
                        <a:t>.</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945669">
                <a:tc>
                  <a:txBody>
                    <a:bodyPr/>
                    <a:lstStyle/>
                    <a:p>
                      <a:pPr marL="0" lvl="0" indent="0" algn="just">
                        <a:lnSpc>
                          <a:spcPct val="100000"/>
                        </a:lnSpc>
                        <a:spcAft>
                          <a:spcPts val="0"/>
                        </a:spcAft>
                        <a:buFont typeface="+mj-lt"/>
                        <a:buNone/>
                      </a:pPr>
                      <a:r>
                        <a:rPr lang="en-US" sz="2000" dirty="0">
                          <a:effectLst/>
                        </a:rPr>
                        <a:t>Usually the first approach to the testing of a hypothesis, but also useful for exploratory studies</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394029">
                <a:tc>
                  <a:txBody>
                    <a:bodyPr/>
                    <a:lstStyle/>
                    <a:p>
                      <a:pPr marL="0" lvl="0" indent="0" algn="just">
                        <a:lnSpc>
                          <a:spcPct val="100000"/>
                        </a:lnSpc>
                        <a:spcAft>
                          <a:spcPts val="0"/>
                        </a:spcAft>
                        <a:buFont typeface="+mj-lt"/>
                        <a:buNone/>
                      </a:pPr>
                      <a:r>
                        <a:rPr lang="en-US" sz="2000" dirty="0">
                          <a:effectLst/>
                        </a:rPr>
                        <a:t>Involves fewer numbers of subjects.</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570460">
                <a:tc>
                  <a:txBody>
                    <a:bodyPr/>
                    <a:lstStyle/>
                    <a:p>
                      <a:pPr marL="0" lvl="0" indent="0" algn="just">
                        <a:lnSpc>
                          <a:spcPct val="100000"/>
                        </a:lnSpc>
                        <a:spcAft>
                          <a:spcPts val="0"/>
                        </a:spcAft>
                        <a:buFont typeface="+mj-lt"/>
                        <a:buNone/>
                      </a:pPr>
                      <a:r>
                        <a:rPr lang="en-US" sz="2000" dirty="0" smtClean="0">
                          <a:effectLst/>
                        </a:rPr>
                        <a:t>Attrition</a:t>
                      </a:r>
                      <a:r>
                        <a:rPr lang="en-US" sz="2000" baseline="0" dirty="0" smtClean="0">
                          <a:effectLst/>
                        </a:rPr>
                        <a:t> not a concern</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673078">
                <a:tc>
                  <a:txBody>
                    <a:bodyPr/>
                    <a:lstStyle/>
                    <a:p>
                      <a:pPr marL="0" lvl="0" indent="0" algn="just">
                        <a:lnSpc>
                          <a:spcPct val="100000"/>
                        </a:lnSpc>
                        <a:spcAft>
                          <a:spcPts val="0"/>
                        </a:spcAft>
                        <a:buFont typeface="+mj-lt"/>
                        <a:buNone/>
                      </a:pPr>
                      <a:r>
                        <a:rPr lang="en-US" sz="2000" dirty="0">
                          <a:effectLst/>
                        </a:rPr>
                        <a:t>Suitable for the study of rare disease</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520106">
                <a:tc>
                  <a:txBody>
                    <a:bodyPr/>
                    <a:lstStyle/>
                    <a:p>
                      <a:pPr marL="0" lvl="0" indent="0" algn="just">
                        <a:lnSpc>
                          <a:spcPct val="100000"/>
                        </a:lnSpc>
                        <a:spcAft>
                          <a:spcPts val="0"/>
                        </a:spcAft>
                        <a:buFont typeface="+mj-lt"/>
                        <a:buNone/>
                      </a:pPr>
                      <a:r>
                        <a:rPr lang="en-US" sz="2000" dirty="0">
                          <a:effectLst/>
                        </a:rPr>
                        <a:t>Yields only estimates of odds ratio</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948915">
                <a:tc>
                  <a:txBody>
                    <a:bodyPr/>
                    <a:lstStyle/>
                    <a:p>
                      <a:pPr marL="0" lvl="0" indent="0" algn="just">
                        <a:lnSpc>
                          <a:spcPct val="100000"/>
                        </a:lnSpc>
                        <a:spcAft>
                          <a:spcPts val="0"/>
                        </a:spcAft>
                        <a:buFont typeface="+mj-lt"/>
                        <a:buNone/>
                      </a:pPr>
                      <a:r>
                        <a:rPr lang="en-US" sz="2000" dirty="0" smtClean="0">
                          <a:effectLst/>
                        </a:rPr>
                        <a:t>Can </a:t>
                      </a:r>
                      <a:r>
                        <a:rPr lang="en-US" sz="2000" dirty="0">
                          <a:effectLst/>
                        </a:rPr>
                        <a:t>yield information about </a:t>
                      </a:r>
                      <a:r>
                        <a:rPr lang="en-US" sz="2000" dirty="0" smtClean="0">
                          <a:effectLst/>
                        </a:rPr>
                        <a:t>multiple etiologies for a </a:t>
                      </a:r>
                      <a:r>
                        <a:rPr lang="en-US" sz="2000" baseline="0" dirty="0" smtClean="0">
                          <a:effectLst/>
                        </a:rPr>
                        <a:t>disease.</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441571">
                <a:tc>
                  <a:txBody>
                    <a:bodyPr/>
                    <a:lstStyle/>
                    <a:p>
                      <a:pPr marL="0" lvl="0" indent="0" algn="just">
                        <a:lnSpc>
                          <a:spcPct val="100000"/>
                        </a:lnSpc>
                        <a:spcAft>
                          <a:spcPts val="0"/>
                        </a:spcAft>
                        <a:buFont typeface="+mj-lt"/>
                        <a:buNone/>
                      </a:pPr>
                      <a:r>
                        <a:rPr lang="en-US" sz="2000" dirty="0">
                          <a:effectLst/>
                        </a:rPr>
                        <a:t>Temporal association is never proven</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bl>
          </a:graphicData>
        </a:graphic>
      </p:graphicFrame>
      <p:sp>
        <p:nvSpPr>
          <p:cNvPr id="4" name="Slide Number Placeholder 3"/>
          <p:cNvSpPr>
            <a:spLocks noGrp="1"/>
          </p:cNvSpPr>
          <p:nvPr>
            <p:ph type="sldNum" sz="quarter" idx="12"/>
          </p:nvPr>
        </p:nvSpPr>
        <p:spPr/>
        <p:txBody>
          <a:bodyPr/>
          <a:lstStyle/>
          <a:p>
            <a:fld id="{FCA3542E-39E8-4359-B049-986C4858F19F}" type="slidenum">
              <a:rPr lang="en-IN" smtClean="0"/>
              <a:pPr/>
              <a:t>31</a:t>
            </a:fld>
            <a:endParaRPr lang="en-IN"/>
          </a:p>
        </p:txBody>
      </p:sp>
      <p:graphicFrame>
        <p:nvGraphicFramePr>
          <p:cNvPr id="5" name="Table 4"/>
          <p:cNvGraphicFramePr>
            <a:graphicFrameLocks noGrp="1"/>
          </p:cNvGraphicFramePr>
          <p:nvPr/>
        </p:nvGraphicFramePr>
        <p:xfrm>
          <a:off x="0" y="0"/>
          <a:ext cx="4560848" cy="6858001"/>
        </p:xfrm>
        <a:graphic>
          <a:graphicData uri="http://schemas.openxmlformats.org/drawingml/2006/table">
            <a:tbl>
              <a:tblPr firstRow="1" firstCol="1" bandRow="1">
                <a:tableStyleId>{284E427A-3D55-4303-BF80-6455036E1DE7}</a:tableStyleId>
              </a:tblPr>
              <a:tblGrid>
                <a:gridCol w="4560848"/>
              </a:tblGrid>
              <a:tr h="390412">
                <a:tc>
                  <a:txBody>
                    <a:bodyPr/>
                    <a:lstStyle/>
                    <a:p>
                      <a:pPr marL="457200" algn="ctr">
                        <a:lnSpc>
                          <a:spcPct val="100000"/>
                        </a:lnSpc>
                        <a:spcAft>
                          <a:spcPts val="0"/>
                        </a:spcAft>
                      </a:pPr>
                      <a:r>
                        <a:rPr lang="en-US" sz="2000" dirty="0">
                          <a:effectLst/>
                        </a:rPr>
                        <a:t>Cohort study</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730073">
                <a:tc>
                  <a:txBody>
                    <a:bodyPr/>
                    <a:lstStyle/>
                    <a:p>
                      <a:pPr marL="0" lvl="0" indent="0" algn="just">
                        <a:lnSpc>
                          <a:spcPct val="100000"/>
                        </a:lnSpc>
                        <a:spcAft>
                          <a:spcPts val="0"/>
                        </a:spcAft>
                        <a:buFont typeface="+mj-lt"/>
                        <a:buNone/>
                      </a:pPr>
                      <a:r>
                        <a:rPr lang="en-US" sz="2000" dirty="0" smtClean="0">
                          <a:effectLst/>
                        </a:rPr>
                        <a:t>Starts from cause (exposure) and proceeds to effect (disease) </a:t>
                      </a:r>
                      <a:endParaRPr lang="en-IN"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1171234">
                <a:tc>
                  <a:txBody>
                    <a:bodyPr/>
                    <a:lstStyle/>
                    <a:p>
                      <a:pPr marL="0" algn="l">
                        <a:lnSpc>
                          <a:spcPct val="100000"/>
                        </a:lnSpc>
                        <a:spcAft>
                          <a:spcPts val="0"/>
                        </a:spcAft>
                      </a:pPr>
                      <a:r>
                        <a:rPr lang="en-US" sz="2000" dirty="0" smtClean="0">
                          <a:effectLst/>
                        </a:rPr>
                        <a:t>Tests </a:t>
                      </a:r>
                      <a:r>
                        <a:rPr lang="en-US" sz="2000" dirty="0">
                          <a:effectLst/>
                        </a:rPr>
                        <a:t>whether disease occurs more </a:t>
                      </a:r>
                      <a:r>
                        <a:rPr lang="en-US" sz="2000" dirty="0" smtClean="0">
                          <a:effectLst/>
                        </a:rPr>
                        <a:t>in </a:t>
                      </a:r>
                      <a:r>
                        <a:rPr lang="en-US" sz="2000" dirty="0">
                          <a:effectLst/>
                        </a:rPr>
                        <a:t>those </a:t>
                      </a:r>
                      <a:r>
                        <a:rPr lang="en-US" sz="2000" dirty="0" smtClean="0">
                          <a:effectLst/>
                        </a:rPr>
                        <a:t>exposed, </a:t>
                      </a:r>
                      <a:r>
                        <a:rPr lang="en-US" sz="2000" dirty="0">
                          <a:effectLst/>
                        </a:rPr>
                        <a:t>than those not </a:t>
                      </a:r>
                      <a:r>
                        <a:rPr lang="en-US" sz="2000" dirty="0" smtClean="0">
                          <a:effectLst/>
                        </a:rPr>
                        <a:t>exposed.</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780823">
                <a:tc>
                  <a:txBody>
                    <a:bodyPr/>
                    <a:lstStyle/>
                    <a:p>
                      <a:pPr marL="0" algn="l">
                        <a:lnSpc>
                          <a:spcPct val="100000"/>
                        </a:lnSpc>
                        <a:spcAft>
                          <a:spcPts val="0"/>
                        </a:spcAft>
                      </a:pPr>
                      <a:r>
                        <a:rPr lang="en-US" sz="2000" dirty="0">
                          <a:effectLst/>
                        </a:rPr>
                        <a:t>Reserved for testing of precisely formulated hypothesis</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542767">
                <a:tc>
                  <a:txBody>
                    <a:bodyPr/>
                    <a:lstStyle/>
                    <a:p>
                      <a:pPr marL="0" algn="l">
                        <a:lnSpc>
                          <a:spcPct val="100000"/>
                        </a:lnSpc>
                        <a:spcAft>
                          <a:spcPts val="0"/>
                        </a:spcAft>
                      </a:pPr>
                      <a:r>
                        <a:rPr lang="en-US" sz="2000" dirty="0">
                          <a:effectLst/>
                        </a:rPr>
                        <a:t>Involves larger number of subjects</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498031">
                <a:tc>
                  <a:txBody>
                    <a:bodyPr/>
                    <a:lstStyle/>
                    <a:p>
                      <a:pPr marL="0" algn="l">
                        <a:lnSpc>
                          <a:spcPct val="100000"/>
                        </a:lnSpc>
                        <a:spcAft>
                          <a:spcPts val="0"/>
                        </a:spcAft>
                      </a:pPr>
                      <a:r>
                        <a:rPr lang="en-US" sz="2000" dirty="0" smtClean="0">
                          <a:effectLst/>
                        </a:rPr>
                        <a:t>Attrition is a big concern</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623226">
                <a:tc>
                  <a:txBody>
                    <a:bodyPr/>
                    <a:lstStyle/>
                    <a:p>
                      <a:pPr marL="0" lvl="0" indent="0" algn="just">
                        <a:lnSpc>
                          <a:spcPct val="100000"/>
                        </a:lnSpc>
                        <a:spcAft>
                          <a:spcPts val="0"/>
                        </a:spcAft>
                        <a:buFont typeface="+mj-lt"/>
                        <a:buNone/>
                      </a:pPr>
                      <a:r>
                        <a:rPr lang="en-US" sz="2000" dirty="0" smtClean="0">
                          <a:effectLst/>
                        </a:rPr>
                        <a:t>Inappropriate for the study of rare disease</a:t>
                      </a:r>
                      <a:endParaRPr lang="en-IN"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623226">
                <a:tc>
                  <a:txBody>
                    <a:bodyPr/>
                    <a:lstStyle/>
                    <a:p>
                      <a:pPr marL="0" algn="l">
                        <a:lnSpc>
                          <a:spcPct val="100000"/>
                        </a:lnSpc>
                        <a:spcAft>
                          <a:spcPts val="0"/>
                        </a:spcAft>
                      </a:pPr>
                      <a:r>
                        <a:rPr lang="en-US" sz="2000" dirty="0">
                          <a:effectLst/>
                        </a:rPr>
                        <a:t>Yields incidence </a:t>
                      </a:r>
                      <a:r>
                        <a:rPr lang="en-US" sz="2000" dirty="0" smtClean="0">
                          <a:effectLst/>
                        </a:rPr>
                        <a:t>rate, RR, </a:t>
                      </a:r>
                      <a:r>
                        <a:rPr lang="en-US" sz="2000" dirty="0">
                          <a:effectLst/>
                        </a:rPr>
                        <a:t>Attributable Risk</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828434">
                <a:tc>
                  <a:txBody>
                    <a:bodyPr/>
                    <a:lstStyle/>
                    <a:p>
                      <a:pPr marL="0" algn="l">
                        <a:lnSpc>
                          <a:spcPct val="100000"/>
                        </a:lnSpc>
                        <a:spcAft>
                          <a:spcPts val="0"/>
                        </a:spcAft>
                      </a:pPr>
                      <a:r>
                        <a:rPr lang="en-US" sz="2000" dirty="0">
                          <a:effectLst/>
                        </a:rPr>
                        <a:t>Can yield information about </a:t>
                      </a:r>
                      <a:r>
                        <a:rPr lang="en-US" sz="2000" dirty="0" smtClean="0">
                          <a:effectLst/>
                        </a:rPr>
                        <a:t>multiple disease outcome due</a:t>
                      </a:r>
                      <a:r>
                        <a:rPr lang="en-US" sz="2000" baseline="0" dirty="0" smtClean="0">
                          <a:effectLst/>
                        </a:rPr>
                        <a:t> to a given exposure</a:t>
                      </a:r>
                      <a:r>
                        <a:rPr lang="en-US" sz="2000" dirty="0" smtClean="0">
                          <a:effectLst/>
                        </a:rPr>
                        <a:t>.</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r h="669775">
                <a:tc>
                  <a:txBody>
                    <a:bodyPr/>
                    <a:lstStyle/>
                    <a:p>
                      <a:pPr marL="0" algn="l">
                        <a:lnSpc>
                          <a:spcPct val="100000"/>
                        </a:lnSpc>
                        <a:spcAft>
                          <a:spcPts val="0"/>
                        </a:spcAft>
                      </a:pPr>
                      <a:r>
                        <a:rPr lang="en-US" sz="2000" dirty="0">
                          <a:effectLst/>
                        </a:rPr>
                        <a:t>Temporal association is proven</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954" marR="44954" marT="0" marB="0" anchor="ctr"/>
                </a:tc>
              </a:tr>
            </a:tbl>
          </a:graphicData>
        </a:graphic>
      </p:graphicFrame>
    </p:spTree>
    <p:extLst>
      <p:ext uri="{BB962C8B-B14F-4D97-AF65-F5344CB8AC3E}">
        <p14:creationId xmlns:p14="http://schemas.microsoft.com/office/powerpoint/2010/main" xmlns="" val="1426300700"/>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381000"/>
          </a:xfrm>
        </p:spPr>
        <p:txBody>
          <a:bodyPr>
            <a:normAutofit fontScale="90000"/>
          </a:bodyPr>
          <a:lstStyle/>
          <a:p>
            <a:endParaRPr lang="en-US" dirty="0"/>
          </a:p>
        </p:txBody>
      </p:sp>
      <p:graphicFrame>
        <p:nvGraphicFramePr>
          <p:cNvPr id="4" name="Content Placeholder 3"/>
          <p:cNvGraphicFramePr>
            <a:graphicFrameLocks noGrp="1"/>
          </p:cNvGraphicFramePr>
          <p:nvPr>
            <p:ph idx="1"/>
          </p:nvPr>
        </p:nvGraphicFramePr>
        <p:xfrm>
          <a:off x="0" y="0"/>
          <a:ext cx="9144000" cy="6767742"/>
        </p:xfrm>
        <a:graphic>
          <a:graphicData uri="http://schemas.openxmlformats.org/drawingml/2006/table">
            <a:tbl>
              <a:tblPr firstRow="1" bandRow="1">
                <a:tableStyleId>{21E4AEA4-8DFA-4A89-87EB-49C32662AFE0}</a:tableStyleId>
              </a:tblPr>
              <a:tblGrid>
                <a:gridCol w="4572000"/>
                <a:gridCol w="4572000"/>
              </a:tblGrid>
              <a:tr h="533400">
                <a:tc>
                  <a:txBody>
                    <a:bodyPr/>
                    <a:lstStyle/>
                    <a:p>
                      <a:r>
                        <a:rPr lang="en-US" sz="1800" kern="1200" baseline="0" dirty="0" smtClean="0"/>
                        <a:t>Advantages</a:t>
                      </a:r>
                      <a:endParaRPr lang="en-US" dirty="0"/>
                    </a:p>
                  </a:txBody>
                  <a:tcPr/>
                </a:tc>
                <a:tc>
                  <a:txBody>
                    <a:bodyPr/>
                    <a:lstStyle/>
                    <a:p>
                      <a:r>
                        <a:rPr lang="en-US" dirty="0" smtClean="0"/>
                        <a:t>Disadvantages</a:t>
                      </a:r>
                      <a:endParaRPr lang="en-US" dirty="0"/>
                    </a:p>
                  </a:txBody>
                  <a:tcPr/>
                </a:tc>
              </a:tr>
              <a:tr h="97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 than one disease related to single exposure </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Very large sample sizes, especially for rare outcomes</a:t>
                      </a:r>
                    </a:p>
                    <a:p>
                      <a:endParaRPr lang="en-US" dirty="0"/>
                    </a:p>
                  </a:txBody>
                  <a:tcPr/>
                </a:tc>
              </a:tr>
              <a:tr h="97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Direct estimate of risk and rate of disease occurrence over time</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Expensive and time-consuming</a:t>
                      </a:r>
                    </a:p>
                    <a:p>
                      <a:endParaRPr lang="en-US" dirty="0"/>
                    </a:p>
                  </a:txBody>
                  <a:tcPr/>
                </a:tc>
              </a:tr>
              <a:tr h="6818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An efficient means of studying rare exposures</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Attrition problem (Loss to follow-up)</a:t>
                      </a:r>
                    </a:p>
                    <a:p>
                      <a:endParaRPr lang="en-US" dirty="0"/>
                    </a:p>
                  </a:txBody>
                  <a:tcPr/>
                </a:tc>
              </a:tr>
              <a:tr h="97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Establish temporal relationship between exposure and outcome</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Complexity of data analysis</a:t>
                      </a:r>
                    </a:p>
                    <a:p>
                      <a:endParaRPr lang="en-US" dirty="0"/>
                    </a:p>
                  </a:txBody>
                  <a:tcPr/>
                </a:tc>
              </a:tr>
              <a:tr h="6818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Exposure definitely precedes the outcome</a:t>
                      </a:r>
                    </a:p>
                    <a:p>
                      <a:endParaRPr lang="en-US" dirty="0"/>
                    </a:p>
                  </a:txBody>
                  <a:tcPr/>
                </a:tc>
                <a:tc>
                  <a:txBody>
                    <a:bodyPr/>
                    <a:lstStyle/>
                    <a:p>
                      <a:endParaRPr lang="en-US"/>
                    </a:p>
                  </a:txBody>
                  <a:tcPr/>
                </a:tc>
              </a:tr>
              <a:tr h="97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Does not require strict random assignments of subjects</a:t>
                      </a:r>
                    </a:p>
                    <a:p>
                      <a:endParaRPr lang="en-US" dirty="0"/>
                    </a:p>
                  </a:txBody>
                  <a:tcPr/>
                </a:tc>
                <a:tc>
                  <a:txBody>
                    <a:bodyPr/>
                    <a:lstStyle/>
                    <a:p>
                      <a:endParaRPr lang="en-US"/>
                    </a:p>
                  </a:txBody>
                  <a:tcPr/>
                </a:tc>
              </a:tr>
              <a:tr h="97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Does not require strict random assignments of subjects</a:t>
                      </a:r>
                    </a:p>
                    <a:p>
                      <a:endParaRPr lang="en-US" dirty="0"/>
                    </a:p>
                  </a:txBody>
                  <a:tcPr/>
                </a:tc>
                <a:tc>
                  <a:txBody>
                    <a:bodyPr/>
                    <a:lstStyle/>
                    <a:p>
                      <a:endParaRPr lang="en-US" dirty="0"/>
                    </a:p>
                  </a:txBody>
                  <a:tcPr/>
                </a:tc>
              </a:tr>
            </a:tbl>
          </a:graphicData>
        </a:graphic>
      </p:graphicFrame>
    </p:spTree>
  </p:cSld>
  <p:clrMapOvr>
    <a:masterClrMapping/>
  </p:clrMapOvr>
  <p:transition spd="slow">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0"/>
            <a:ext cx="4953000" cy="6858000"/>
          </a:xfrm>
        </p:spPr>
        <p:style>
          <a:lnRef idx="1">
            <a:schemeClr val="accent2"/>
          </a:lnRef>
          <a:fillRef idx="2">
            <a:schemeClr val="accent2"/>
          </a:fillRef>
          <a:effectRef idx="1">
            <a:schemeClr val="accent2"/>
          </a:effectRef>
          <a:fontRef idx="minor">
            <a:schemeClr val="dk1"/>
          </a:fontRef>
        </p:style>
        <p:txBody>
          <a:bodyPr>
            <a:noAutofit/>
          </a:bodyPr>
          <a:lstStyle/>
          <a:p>
            <a:r>
              <a:rPr lang="en-US" sz="2000" b="1" dirty="0" smtClean="0"/>
              <a:t> The Framingham Study</a:t>
            </a:r>
          </a:p>
          <a:p>
            <a:pPr>
              <a:buNone/>
            </a:pPr>
            <a:endParaRPr lang="en-US" sz="2000" b="1" dirty="0" smtClean="0"/>
          </a:p>
          <a:p>
            <a:r>
              <a:rPr lang="en-US" sz="2000" dirty="0" smtClean="0"/>
              <a:t>Most important and best-known cohort studies</a:t>
            </a:r>
          </a:p>
          <a:p>
            <a:r>
              <a:rPr lang="en-US" sz="2000" dirty="0" smtClean="0"/>
              <a:t>Begun in 1948</a:t>
            </a:r>
          </a:p>
          <a:p>
            <a:r>
              <a:rPr lang="en-US" sz="2000" dirty="0" smtClean="0"/>
              <a:t>Framingham is a town in Massachusetts</a:t>
            </a:r>
          </a:p>
          <a:p>
            <a:r>
              <a:rPr lang="en-US" sz="2000" dirty="0" smtClean="0"/>
              <a:t>Between 30 and 62 years of age without CHD</a:t>
            </a:r>
          </a:p>
          <a:p>
            <a:r>
              <a:rPr lang="en-US" sz="2000" dirty="0" smtClean="0"/>
              <a:t>In this study, many “exposures” were defined, including smoking, obesity, elevated blood pressure, elevated cholesterol levels, low levels of physical activity, and other factors.</a:t>
            </a:r>
          </a:p>
          <a:p>
            <a:r>
              <a:rPr lang="en-US" sz="2000" dirty="0" smtClean="0"/>
              <a:t>New coronary events were identified by examining the study population every 2 years and by daily surveillance of hospitalizations at the only hospital in Framingham.</a:t>
            </a:r>
          </a:p>
        </p:txBody>
      </p:sp>
      <p:pic>
        <p:nvPicPr>
          <p:cNvPr id="1028" name="Picture 4"/>
          <p:cNvPicPr>
            <a:picLocks noChangeAspect="1" noChangeArrowheads="1"/>
          </p:cNvPicPr>
          <p:nvPr/>
        </p:nvPicPr>
        <p:blipFill>
          <a:blip r:embed="rId2" cstate="print"/>
          <a:srcRect/>
          <a:stretch>
            <a:fillRect/>
          </a:stretch>
        </p:blipFill>
        <p:spPr bwMode="auto">
          <a:xfrm>
            <a:off x="4953000" y="990600"/>
            <a:ext cx="4191000" cy="5105400"/>
          </a:xfrm>
          <a:prstGeom prst="rect">
            <a:avLst/>
          </a:prstGeom>
          <a:noFill/>
          <a:ln w="9525">
            <a:noFill/>
            <a:miter lim="800000"/>
            <a:headEnd/>
            <a:tailEnd/>
          </a:ln>
        </p:spPr>
      </p:pic>
      <p:sp>
        <p:nvSpPr>
          <p:cNvPr id="23" name="Rectangle 22"/>
          <p:cNvSpPr/>
          <p:nvPr/>
        </p:nvSpPr>
        <p:spPr>
          <a:xfrm>
            <a:off x="5181600" y="304800"/>
            <a:ext cx="4419600" cy="646331"/>
          </a:xfrm>
          <a:prstGeom prst="rect">
            <a:avLst/>
          </a:prstGeom>
        </p:spPr>
        <p:txBody>
          <a:bodyPr wrap="square">
            <a:spAutoFit/>
          </a:bodyPr>
          <a:lstStyle/>
          <a:p>
            <a:r>
              <a:rPr lang="en-US" b="1" dirty="0" smtClean="0"/>
              <a:t>Derivation of the Framingham</a:t>
            </a:r>
          </a:p>
          <a:p>
            <a:r>
              <a:rPr lang="en-US" b="1" dirty="0" smtClean="0"/>
              <a:t>Study Population</a:t>
            </a:r>
            <a:endParaRPr lang="en-US" dirty="0"/>
          </a:p>
        </p:txBody>
      </p:sp>
    </p:spTree>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a:bodyPr>
          <a:lstStyle/>
          <a:p>
            <a:r>
              <a:rPr lang="en-US" sz="2800" b="1" i="1" dirty="0" smtClean="0"/>
              <a:t>The study was designed to test the following hypotheses:</a:t>
            </a:r>
          </a:p>
          <a:p>
            <a:pPr>
              <a:buNone/>
            </a:pPr>
            <a:endParaRPr lang="en-US" sz="2000" b="1" i="1" dirty="0" smtClean="0"/>
          </a:p>
          <a:p>
            <a:r>
              <a:rPr lang="en-US" sz="2000" dirty="0" smtClean="0"/>
              <a:t>The incidence of CHD increases with age. It occurs earlier and more frequently in males.</a:t>
            </a:r>
          </a:p>
          <a:p>
            <a:r>
              <a:rPr lang="en-US" sz="2000" dirty="0" smtClean="0"/>
              <a:t>Persons with hypertension develop CHD at a greater rate than those who are </a:t>
            </a:r>
            <a:r>
              <a:rPr lang="en-US" sz="2000" dirty="0" err="1" smtClean="0"/>
              <a:t>normotensive</a:t>
            </a:r>
            <a:r>
              <a:rPr lang="en-US" sz="2000" dirty="0" smtClean="0"/>
              <a:t>.</a:t>
            </a:r>
          </a:p>
          <a:p>
            <a:r>
              <a:rPr lang="en-US" sz="2000" dirty="0" smtClean="0"/>
              <a:t>Elevated blood cholesterol level is associated with an increased risk of CHD.</a:t>
            </a:r>
          </a:p>
          <a:p>
            <a:r>
              <a:rPr lang="en-US" sz="2000" dirty="0" smtClean="0"/>
              <a:t>Tobacco smoking and habitual use of alcohol are associated with an increased incidence of CHD.</a:t>
            </a:r>
          </a:p>
          <a:p>
            <a:r>
              <a:rPr lang="en-US" sz="2000" dirty="0" smtClean="0"/>
              <a:t>Increased physical activity is associated with a decrease in the development of CHD.</a:t>
            </a:r>
          </a:p>
          <a:p>
            <a:r>
              <a:rPr lang="en-US" sz="2000" dirty="0" smtClean="0"/>
              <a:t> An increase in body weight predisposes a person to the development of CHD.</a:t>
            </a:r>
          </a:p>
          <a:p>
            <a:r>
              <a:rPr lang="en-US" sz="2000" dirty="0" smtClean="0"/>
              <a:t>An increased rate of development of CHD occurs in patients with diabetes mellitus</a:t>
            </a:r>
          </a:p>
          <a:p>
            <a:endParaRPr lang="en-US" sz="2000" dirty="0" smtClean="0"/>
          </a:p>
          <a:p>
            <a:pPr>
              <a:buNone/>
            </a:pPr>
            <a:endParaRPr lang="en-US" sz="2000" dirty="0"/>
          </a:p>
        </p:txBody>
      </p:sp>
    </p:spTree>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a:bodyPr>
          <a:lstStyle/>
          <a:p>
            <a:r>
              <a:rPr lang="en-US" sz="2400" dirty="0" smtClean="0"/>
              <a:t>The nurses Health Study</a:t>
            </a:r>
            <a:endParaRPr lang="en-US" sz="2400" dirty="0"/>
          </a:p>
        </p:txBody>
      </p:sp>
      <p:sp>
        <p:nvSpPr>
          <p:cNvPr id="3" name="Content Placeholder 2"/>
          <p:cNvSpPr>
            <a:spLocks noGrp="1"/>
          </p:cNvSpPr>
          <p:nvPr>
            <p:ph idx="1"/>
          </p:nvPr>
        </p:nvSpPr>
        <p:spPr>
          <a:xfrm>
            <a:off x="457200" y="838200"/>
            <a:ext cx="8229600" cy="5287963"/>
          </a:xfrm>
        </p:spPr>
        <p:txBody>
          <a:bodyPr/>
          <a:lstStyle/>
          <a:p>
            <a:endParaRPr lang="en-US" dirty="0"/>
          </a:p>
        </p:txBody>
      </p:sp>
      <p:graphicFrame>
        <p:nvGraphicFramePr>
          <p:cNvPr id="4" name="Table 3"/>
          <p:cNvGraphicFramePr>
            <a:graphicFrameLocks noGrp="1"/>
          </p:cNvGraphicFramePr>
          <p:nvPr/>
        </p:nvGraphicFramePr>
        <p:xfrm>
          <a:off x="0" y="838200"/>
          <a:ext cx="9144000" cy="6162770"/>
        </p:xfrm>
        <a:graphic>
          <a:graphicData uri="http://schemas.openxmlformats.org/drawingml/2006/table">
            <a:tbl>
              <a:tblPr firstRow="1" bandRow="1">
                <a:tableStyleId>{21E4AEA4-8DFA-4A89-87EB-49C32662AFE0}</a:tableStyleId>
              </a:tblPr>
              <a:tblGrid>
                <a:gridCol w="3429000"/>
                <a:gridCol w="5715000"/>
              </a:tblGrid>
              <a:tr h="858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Design and population</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Cohort study</a:t>
                      </a:r>
                    </a:p>
                    <a:p>
                      <a:r>
                        <a:rPr lang="en-US" dirty="0" smtClean="0"/>
                        <a:t>121700 registered</a:t>
                      </a:r>
                      <a:r>
                        <a:rPr lang="en-US" baseline="0" dirty="0" smtClean="0"/>
                        <a:t> nurses</a:t>
                      </a:r>
                      <a:endParaRPr lang="en-US" dirty="0"/>
                    </a:p>
                  </a:txBody>
                  <a:tcPr/>
                </a:tc>
              </a:tr>
              <a:tr h="858025">
                <a:tc>
                  <a:txBody>
                    <a:bodyPr/>
                    <a:lstStyle/>
                    <a:p>
                      <a:r>
                        <a:rPr lang="en-US" dirty="0" smtClean="0"/>
                        <a:t>Objective</a:t>
                      </a:r>
                      <a:endParaRPr lang="en-US" dirty="0"/>
                    </a:p>
                  </a:txBody>
                  <a:tcPr/>
                </a:tc>
                <a:tc>
                  <a:txBody>
                    <a:bodyPr/>
                    <a:lstStyle/>
                    <a:p>
                      <a:r>
                        <a:rPr lang="en-US" dirty="0" smtClean="0"/>
                        <a:t>To examine relationship between</a:t>
                      </a:r>
                      <a:r>
                        <a:rPr lang="en-US" baseline="0" dirty="0" smtClean="0"/>
                        <a:t> </a:t>
                      </a:r>
                      <a:r>
                        <a:rPr lang="en-US" baseline="0" dirty="0" err="1" smtClean="0"/>
                        <a:t>oc</a:t>
                      </a:r>
                      <a:r>
                        <a:rPr lang="en-US" baseline="0" dirty="0" smtClean="0"/>
                        <a:t> pills and breast cancer</a:t>
                      </a:r>
                      <a:endParaRPr lang="en-US" dirty="0"/>
                    </a:p>
                  </a:txBody>
                  <a:tcPr/>
                </a:tc>
              </a:tr>
              <a:tr h="858025">
                <a:tc>
                  <a:txBody>
                    <a:bodyPr/>
                    <a:lstStyle/>
                    <a:p>
                      <a:r>
                        <a:rPr lang="en-US" dirty="0" smtClean="0"/>
                        <a:t>Age</a:t>
                      </a:r>
                      <a:r>
                        <a:rPr lang="en-US" baseline="0" dirty="0" smtClean="0"/>
                        <a:t> group</a:t>
                      </a:r>
                      <a:endParaRPr lang="en-US" dirty="0"/>
                    </a:p>
                  </a:txBody>
                  <a:tcPr/>
                </a:tc>
                <a:tc>
                  <a:txBody>
                    <a:bodyPr/>
                    <a:lstStyle/>
                    <a:p>
                      <a:r>
                        <a:rPr lang="en-US" dirty="0" smtClean="0"/>
                        <a:t>Married female US,</a:t>
                      </a:r>
                      <a:r>
                        <a:rPr lang="en-US" baseline="0" dirty="0" smtClean="0"/>
                        <a:t> registered nurses, 30-55yrs</a:t>
                      </a:r>
                      <a:endParaRPr lang="en-US" dirty="0"/>
                    </a:p>
                  </a:txBody>
                  <a:tcPr/>
                </a:tc>
              </a:tr>
              <a:tr h="497109">
                <a:tc>
                  <a:txBody>
                    <a:bodyPr/>
                    <a:lstStyle/>
                    <a:p>
                      <a:r>
                        <a:rPr lang="en-US" dirty="0" smtClean="0"/>
                        <a:t>Length</a:t>
                      </a:r>
                      <a:r>
                        <a:rPr lang="en-US" baseline="0" dirty="0" smtClean="0"/>
                        <a:t> of </a:t>
                      </a:r>
                      <a:r>
                        <a:rPr lang="en-US" dirty="0" smtClean="0"/>
                        <a:t>Follow up</a:t>
                      </a:r>
                      <a:endParaRPr lang="en-US" dirty="0"/>
                    </a:p>
                  </a:txBody>
                  <a:tcPr/>
                </a:tc>
                <a:tc>
                  <a:txBody>
                    <a:bodyPr/>
                    <a:lstStyle/>
                    <a:p>
                      <a:r>
                        <a:rPr lang="en-US" dirty="0" smtClean="0"/>
                        <a:t>Enrollment in 1976; 20 yrs ;</a:t>
                      </a:r>
                      <a:r>
                        <a:rPr lang="en-US" baseline="0" dirty="0" smtClean="0"/>
                        <a:t> till 1996</a:t>
                      </a:r>
                      <a:endParaRPr lang="en-US" dirty="0"/>
                    </a:p>
                  </a:txBody>
                  <a:tcPr/>
                </a:tc>
              </a:tr>
              <a:tr h="1225753">
                <a:tc>
                  <a:txBody>
                    <a:bodyPr/>
                    <a:lstStyle/>
                    <a:p>
                      <a:r>
                        <a:rPr lang="en-US" dirty="0" smtClean="0"/>
                        <a:t>Enrollment </a:t>
                      </a:r>
                      <a:r>
                        <a:rPr lang="en-US" baseline="0" dirty="0" smtClean="0"/>
                        <a:t>,consent and baseline activity</a:t>
                      </a:r>
                      <a:endParaRPr lang="en-US" dirty="0"/>
                    </a:p>
                  </a:txBody>
                  <a:tcPr/>
                </a:tc>
                <a:tc>
                  <a:txBody>
                    <a:bodyPr/>
                    <a:lstStyle/>
                    <a:p>
                      <a:r>
                        <a:rPr lang="en-US" dirty="0" smtClean="0"/>
                        <a:t>Letters, questionnaire,</a:t>
                      </a:r>
                    </a:p>
                    <a:p>
                      <a:r>
                        <a:rPr lang="en-US" dirty="0" smtClean="0"/>
                        <a:t>Information collected on name, social security</a:t>
                      </a:r>
                      <a:r>
                        <a:rPr lang="en-US" baseline="0" dirty="0" smtClean="0"/>
                        <a:t> no., </a:t>
                      </a:r>
                      <a:r>
                        <a:rPr lang="en-US" baseline="0" dirty="0" err="1" smtClean="0"/>
                        <a:t>birthdate</a:t>
                      </a:r>
                      <a:r>
                        <a:rPr lang="en-US" baseline="0" dirty="0" smtClean="0"/>
                        <a:t>, </a:t>
                      </a:r>
                      <a:r>
                        <a:rPr lang="en-US" baseline="0" dirty="0" err="1" smtClean="0"/>
                        <a:t>adress</a:t>
                      </a:r>
                      <a:r>
                        <a:rPr lang="en-US" baseline="0" dirty="0" smtClean="0"/>
                        <a:t>, phone no.,</a:t>
                      </a:r>
                      <a:endParaRPr lang="en-US" dirty="0"/>
                    </a:p>
                  </a:txBody>
                  <a:tcPr/>
                </a:tc>
              </a:tr>
              <a:tr h="1225753">
                <a:tc>
                  <a:txBody>
                    <a:bodyPr/>
                    <a:lstStyle/>
                    <a:p>
                      <a:r>
                        <a:rPr lang="en-US" dirty="0" smtClean="0"/>
                        <a:t>Follow up</a:t>
                      </a:r>
                      <a:endParaRPr lang="en-US" dirty="0"/>
                    </a:p>
                  </a:txBody>
                  <a:tcPr/>
                </a:tc>
                <a:tc>
                  <a:txBody>
                    <a:bodyPr/>
                    <a:lstStyle/>
                    <a:p>
                      <a:r>
                        <a:rPr lang="en-US" dirty="0" smtClean="0"/>
                        <a:t>Every 2 years</a:t>
                      </a:r>
                    </a:p>
                    <a:p>
                      <a:r>
                        <a:rPr lang="en-US" dirty="0" smtClean="0"/>
                        <a:t>Mailed questionnaire, </a:t>
                      </a:r>
                    </a:p>
                    <a:p>
                      <a:r>
                        <a:rPr lang="en-US" dirty="0" smtClean="0"/>
                        <a:t>Every 4 yearly personal contact n., </a:t>
                      </a:r>
                      <a:endParaRPr lang="en-US" dirty="0"/>
                    </a:p>
                  </a:txBody>
                  <a:tcPr/>
                </a:tc>
              </a:tr>
              <a:tr h="497109">
                <a:tc>
                  <a:txBody>
                    <a:bodyPr/>
                    <a:lstStyle/>
                    <a:p>
                      <a:r>
                        <a:rPr lang="en-US" dirty="0" smtClean="0"/>
                        <a:t>Extra efforts to minimize non response</a:t>
                      </a:r>
                      <a:endParaRPr lang="en-US" dirty="0"/>
                    </a:p>
                  </a:txBody>
                  <a:tcPr/>
                </a:tc>
                <a:tc>
                  <a:txBody>
                    <a:bodyPr/>
                    <a:lstStyle/>
                    <a:p>
                      <a:r>
                        <a:rPr lang="en-US" dirty="0" smtClean="0"/>
                        <a:t>Telephone f/u added in 1982</a:t>
                      </a:r>
                      <a:endParaRPr lang="en-US" dirty="0"/>
                    </a:p>
                  </a:txBody>
                  <a:tcPr/>
                </a:tc>
              </a:tr>
            </a:tbl>
          </a:graphicData>
        </a:graphic>
      </p:graphicFrame>
    </p:spTree>
  </p:cSld>
  <p:clrMapOvr>
    <a:masterClrMapping/>
  </p:clrMapOvr>
  <p:transition spd="slow">
    <p:wipe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572000" y="2590800"/>
            <a:ext cx="3810000" cy="488950"/>
          </a:xfrm>
        </p:spPr>
        <p:txBody>
          <a:bodyPr/>
          <a:lstStyle/>
          <a:p>
            <a:r>
              <a:rPr lang="en-US" dirty="0" smtClean="0"/>
              <a:t>Attributable Risk =</a:t>
            </a:r>
            <a:endParaRPr lang="en-US" dirty="0"/>
          </a:p>
        </p:txBody>
      </p:sp>
      <p:pic>
        <p:nvPicPr>
          <p:cNvPr id="4098" name="Picture 2"/>
          <p:cNvPicPr>
            <a:picLocks noGrp="1" noChangeAspect="1" noChangeArrowheads="1"/>
          </p:cNvPicPr>
          <p:nvPr>
            <p:ph idx="1"/>
          </p:nvPr>
        </p:nvPicPr>
        <p:blipFill>
          <a:blip r:embed="rId2" cstate="print"/>
          <a:stretch>
            <a:fillRect/>
          </a:stretch>
        </p:blipFill>
        <p:spPr bwMode="auto">
          <a:xfrm>
            <a:off x="0" y="0"/>
            <a:ext cx="9144000" cy="2590800"/>
          </a:xfrm>
          <a:prstGeom prst="rect">
            <a:avLst/>
          </a:prstGeom>
          <a:noFill/>
          <a:ln w="9525">
            <a:noFill/>
            <a:miter lim="800000"/>
            <a:headEnd/>
            <a:tailEnd/>
          </a:ln>
        </p:spPr>
      </p:pic>
      <p:sp>
        <p:nvSpPr>
          <p:cNvPr id="11" name="Text Placeholder 10"/>
          <p:cNvSpPr>
            <a:spLocks noGrp="1"/>
          </p:cNvSpPr>
          <p:nvPr>
            <p:ph type="body" sz="half" idx="2"/>
          </p:nvPr>
        </p:nvSpPr>
        <p:spPr>
          <a:xfrm>
            <a:off x="0" y="2667000"/>
            <a:ext cx="3962400" cy="4191000"/>
          </a:xfrm>
        </p:spPr>
        <p:txBody>
          <a:bodyPr>
            <a:normAutofit/>
          </a:bodyPr>
          <a:lstStyle/>
          <a:p>
            <a:r>
              <a:rPr lang="en-US" sz="2000" b="1" dirty="0" smtClean="0"/>
              <a:t>Relative Risk  =     </a:t>
            </a:r>
            <a:r>
              <a:rPr lang="en-US" sz="3200" b="1" dirty="0" err="1" smtClean="0"/>
              <a:t>I</a:t>
            </a:r>
            <a:r>
              <a:rPr lang="en-US" sz="2000" b="1" dirty="0" err="1" smtClean="0"/>
              <a:t>ex</a:t>
            </a:r>
            <a:r>
              <a:rPr lang="en-US" sz="2000" b="1" dirty="0" smtClean="0"/>
              <a:t>  / </a:t>
            </a:r>
            <a:r>
              <a:rPr lang="en-US" sz="2800" b="1" dirty="0" err="1" smtClean="0"/>
              <a:t>I</a:t>
            </a:r>
            <a:r>
              <a:rPr lang="en-US" sz="2000" b="1" dirty="0" err="1" smtClean="0"/>
              <a:t>nonex</a:t>
            </a:r>
            <a:endParaRPr lang="en-US" sz="1800" b="1" dirty="0" smtClean="0"/>
          </a:p>
          <a:p>
            <a:r>
              <a:rPr lang="en-US" sz="2000" b="1" dirty="0" smtClean="0"/>
              <a:t>	=28.0/ 17.4</a:t>
            </a:r>
          </a:p>
          <a:p>
            <a:r>
              <a:rPr lang="en-US" sz="2000" b="1" dirty="0" smtClean="0"/>
              <a:t>	= 1.6	</a:t>
            </a:r>
          </a:p>
          <a:p>
            <a:r>
              <a:rPr lang="en-US" sz="2000" dirty="0" smtClean="0"/>
              <a:t>CHD is 1.6 times more common among smokers than non smokers</a:t>
            </a:r>
          </a:p>
          <a:p>
            <a:endParaRPr lang="en-US" sz="2000" b="1" dirty="0" smtClean="0"/>
          </a:p>
        </p:txBody>
      </p:sp>
      <p:pic>
        <p:nvPicPr>
          <p:cNvPr id="4101" name="Picture 5"/>
          <p:cNvPicPr>
            <a:picLocks noChangeAspect="1" noChangeArrowheads="1"/>
          </p:cNvPicPr>
          <p:nvPr/>
        </p:nvPicPr>
        <p:blipFill>
          <a:blip r:embed="rId3" cstate="print"/>
          <a:srcRect/>
          <a:stretch>
            <a:fillRect/>
          </a:stretch>
        </p:blipFill>
        <p:spPr bwMode="auto">
          <a:xfrm>
            <a:off x="4343400" y="3200400"/>
            <a:ext cx="4800600" cy="3276600"/>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191000" cy="609600"/>
          </a:xfrm>
        </p:spPr>
        <p:txBody>
          <a:bodyPr/>
          <a:lstStyle/>
          <a:p>
            <a:r>
              <a:rPr lang="en-US" dirty="0" smtClean="0"/>
              <a:t>1)Population Attributable Risk =</a:t>
            </a:r>
            <a:endParaRPr lang="en-US" dirty="0"/>
          </a:p>
        </p:txBody>
      </p:sp>
      <p:sp>
        <p:nvSpPr>
          <p:cNvPr id="4" name="Text Placeholder 3"/>
          <p:cNvSpPr>
            <a:spLocks noGrp="1"/>
          </p:cNvSpPr>
          <p:nvPr>
            <p:ph type="body" sz="half" idx="2"/>
          </p:nvPr>
        </p:nvSpPr>
        <p:spPr>
          <a:xfrm>
            <a:off x="0" y="1435100"/>
            <a:ext cx="3962400" cy="4691063"/>
          </a:xfrm>
        </p:spPr>
        <p:txBody>
          <a:bodyPr>
            <a:normAutofit/>
          </a:bodyPr>
          <a:lstStyle/>
          <a:p>
            <a:r>
              <a:rPr lang="en-US" sz="2000" b="1" dirty="0" smtClean="0"/>
              <a:t>2)Incidence in total population=</a:t>
            </a:r>
          </a:p>
          <a:p>
            <a:endParaRPr lang="en-US" sz="2000" b="1" dirty="0" smtClean="0"/>
          </a:p>
          <a:p>
            <a:endParaRPr lang="en-US" sz="2000" b="1" dirty="0" smtClean="0"/>
          </a:p>
          <a:p>
            <a:r>
              <a:rPr lang="en-US" sz="2000" b="1" dirty="0" smtClean="0"/>
              <a:t>			=</a:t>
            </a:r>
          </a:p>
          <a:p>
            <a:endParaRPr lang="en-US" sz="2000" b="1" dirty="0" smtClean="0"/>
          </a:p>
          <a:p>
            <a:r>
              <a:rPr lang="en-US" sz="2000" b="1" dirty="0" smtClean="0"/>
              <a:t>3)Population Attributable Risk %=</a:t>
            </a:r>
            <a:endParaRPr lang="en-US" sz="2000" b="1" dirty="0"/>
          </a:p>
        </p:txBody>
      </p:sp>
      <p:pic>
        <p:nvPicPr>
          <p:cNvPr id="5" name="Picture 3"/>
          <p:cNvPicPr>
            <a:picLocks noChangeAspect="1" noChangeArrowheads="1"/>
          </p:cNvPicPr>
          <p:nvPr/>
        </p:nvPicPr>
        <p:blipFill>
          <a:blip r:embed="rId2" cstate="print"/>
          <a:srcRect/>
          <a:stretch>
            <a:fillRect/>
          </a:stretch>
        </p:blipFill>
        <p:spPr bwMode="auto">
          <a:xfrm>
            <a:off x="3429000" y="0"/>
            <a:ext cx="3581400" cy="933450"/>
          </a:xfrm>
          <a:prstGeom prst="rect">
            <a:avLst/>
          </a:prstGeom>
          <a:noFill/>
          <a:ln w="9525">
            <a:noFill/>
            <a:miter lim="800000"/>
            <a:headEnd/>
            <a:tailEnd/>
          </a:ln>
        </p:spPr>
      </p:pic>
      <p:pic>
        <p:nvPicPr>
          <p:cNvPr id="5122" name="Picture 2"/>
          <p:cNvPicPr>
            <a:picLocks noGrp="1" noChangeAspect="1" noChangeArrowheads="1"/>
          </p:cNvPicPr>
          <p:nvPr>
            <p:ph idx="1"/>
          </p:nvPr>
        </p:nvPicPr>
        <p:blipFill>
          <a:blip r:embed="rId3" cstate="print"/>
          <a:srcRect/>
          <a:stretch>
            <a:fillRect/>
          </a:stretch>
        </p:blipFill>
        <p:spPr bwMode="auto">
          <a:xfrm>
            <a:off x="3657600" y="1295400"/>
            <a:ext cx="4267200" cy="11430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3810000" y="3048000"/>
            <a:ext cx="3644900" cy="838200"/>
          </a:xfrm>
          <a:prstGeom prst="rect">
            <a:avLst/>
          </a:prstGeom>
          <a:noFill/>
          <a:ln w="9525">
            <a:noFill/>
            <a:miter lim="800000"/>
            <a:headEnd/>
            <a:tailEnd/>
          </a:ln>
        </p:spPr>
      </p:pic>
      <p:sp>
        <p:nvSpPr>
          <p:cNvPr id="8" name="Rectangle 7"/>
          <p:cNvSpPr/>
          <p:nvPr/>
        </p:nvSpPr>
        <p:spPr>
          <a:xfrm>
            <a:off x="0" y="5029200"/>
            <a:ext cx="9144000" cy="1323439"/>
          </a:xfrm>
          <a:prstGeom prst="rect">
            <a:avLst/>
          </a:prstGeom>
        </p:spPr>
        <p:txBody>
          <a:bodyPr wrap="square">
            <a:spAutoFit/>
          </a:bodyPr>
          <a:lstStyle/>
          <a:p>
            <a:r>
              <a:rPr lang="en-US" sz="2000" dirty="0" smtClean="0"/>
              <a:t>Thus, 21.3% of the incidence of CHD in the total population can be attributed to smoking, and if an effective prevention program eliminated smoking, the best that we could hope to achieve would be a reduction of 21.3% in the incidence of CHD in the total population.</a:t>
            </a:r>
            <a:endParaRPr lang="en-US" sz="2000" dirty="0"/>
          </a:p>
        </p:txBody>
      </p:sp>
      <p:pic>
        <p:nvPicPr>
          <p:cNvPr id="5125" name="Picture 5"/>
          <p:cNvPicPr>
            <a:picLocks noChangeAspect="1" noChangeArrowheads="1"/>
          </p:cNvPicPr>
          <p:nvPr/>
        </p:nvPicPr>
        <p:blipFill>
          <a:blip r:embed="rId5" cstate="print"/>
          <a:srcRect/>
          <a:stretch>
            <a:fillRect/>
          </a:stretch>
        </p:blipFill>
        <p:spPr bwMode="auto">
          <a:xfrm>
            <a:off x="4249561" y="3962400"/>
            <a:ext cx="2760839" cy="762000"/>
          </a:xfrm>
          <a:prstGeom prst="rect">
            <a:avLst/>
          </a:prstGeom>
          <a:noFill/>
          <a:ln w="9525">
            <a:noFill/>
            <a:miter lim="800000"/>
            <a:headEnd/>
            <a:tailEnd/>
          </a:ln>
        </p:spPr>
      </p:pic>
      <p:pic>
        <p:nvPicPr>
          <p:cNvPr id="5126" name="Picture 6"/>
          <p:cNvPicPr>
            <a:picLocks noChangeAspect="1" noChangeArrowheads="1"/>
          </p:cNvPicPr>
          <p:nvPr/>
        </p:nvPicPr>
        <p:blipFill>
          <a:blip r:embed="rId6" cstate="print"/>
          <a:srcRect/>
          <a:stretch>
            <a:fillRect/>
          </a:stretch>
        </p:blipFill>
        <p:spPr bwMode="auto">
          <a:xfrm>
            <a:off x="3352800" y="2362200"/>
            <a:ext cx="3581400" cy="561975"/>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0">
            <a:schemeClr val="accent2"/>
          </a:lnRef>
          <a:fillRef idx="3">
            <a:schemeClr val="accent2"/>
          </a:fillRef>
          <a:effectRef idx="3">
            <a:schemeClr val="accent2"/>
          </a:effectRef>
          <a:fontRef idx="minor">
            <a:schemeClr val="lt1"/>
          </a:fontRef>
        </p:style>
        <p:txBody>
          <a:bodyPr>
            <a:normAutofit/>
          </a:bodyPr>
          <a:lstStyle/>
          <a:p>
            <a:r>
              <a:rPr lang="en-US" dirty="0" smtClean="0"/>
              <a:t>AR </a:t>
            </a:r>
            <a:r>
              <a:rPr lang="en-US" i="1" dirty="0" err="1" smtClean="0"/>
              <a:t>vs</a:t>
            </a:r>
            <a:r>
              <a:rPr lang="en-US" i="1" dirty="0" smtClean="0"/>
              <a:t> RR</a:t>
            </a:r>
            <a:endParaRPr lang="en-US" i="1" dirty="0"/>
          </a:p>
        </p:txBody>
      </p:sp>
      <p:sp>
        <p:nvSpPr>
          <p:cNvPr id="3" name="Content Placeholder 2"/>
          <p:cNvSpPr>
            <a:spLocks noGrp="1"/>
          </p:cNvSpPr>
          <p:nvPr>
            <p:ph idx="1"/>
          </p:nvPr>
        </p:nvSpPr>
        <p:spPr>
          <a:xfrm>
            <a:off x="0" y="685800"/>
            <a:ext cx="9144000" cy="6172200"/>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r>
              <a:rPr lang="en-US" dirty="0" smtClean="0"/>
              <a:t>The relative risk and the odds ratio are important as measures of the strength of the association, which is an important consideration in deriving a causal inference.</a:t>
            </a:r>
          </a:p>
          <a:p>
            <a:endParaRPr lang="en-US" dirty="0" smtClean="0"/>
          </a:p>
          <a:p>
            <a:r>
              <a:rPr lang="en-US" i="1" dirty="0" smtClean="0"/>
              <a:t>Attributable risk is a critical concept in virtually </a:t>
            </a:r>
            <a:r>
              <a:rPr lang="en-US" dirty="0" smtClean="0"/>
              <a:t>any area of public health and in clinical practice, in particular in relation to questions regarding the potential of preventive measures.</a:t>
            </a:r>
          </a:p>
          <a:p>
            <a:endParaRPr lang="en-US" dirty="0" smtClean="0"/>
          </a:p>
          <a:p>
            <a:r>
              <a:rPr lang="en-US" dirty="0" smtClean="0"/>
              <a:t>The attributable risk is a measure of how much of the disease risk is attributable to a certain exposure. </a:t>
            </a:r>
          </a:p>
          <a:p>
            <a:pPr>
              <a:buNone/>
            </a:pPr>
            <a:endParaRPr lang="en-US" dirty="0" smtClean="0"/>
          </a:p>
          <a:p>
            <a:r>
              <a:rPr lang="en-US" dirty="0" smtClean="0"/>
              <a:t>Consequently, the attributable risk is useful in answering the question of how much disease can be prevented if we have an effective means of eliminating the exposure in question.</a:t>
            </a:r>
          </a:p>
          <a:p>
            <a:endParaRPr lang="en-US" dirty="0" smtClean="0"/>
          </a:p>
          <a:p>
            <a:r>
              <a:rPr lang="en-US" dirty="0" smtClean="0"/>
              <a:t>Thus, the relative risk is valuable in etiologic studies of disease, whereas the attributable risk has major applications in clinical practice and public health.</a:t>
            </a:r>
            <a:endParaRPr lang="en-US" dirty="0"/>
          </a:p>
        </p:txBody>
      </p:sp>
    </p:spTree>
  </p:cSld>
  <p:clrMapOvr>
    <a:masterClrMapping/>
  </p:clrMapOvr>
  <p:transition spd="slow">
    <p:wipe di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838200"/>
          </a:xfrm>
        </p:spPr>
        <p:style>
          <a:lnRef idx="0">
            <a:schemeClr val="accent2"/>
          </a:lnRef>
          <a:fillRef idx="3">
            <a:schemeClr val="accent2"/>
          </a:fillRef>
          <a:effectRef idx="3">
            <a:schemeClr val="accent2"/>
          </a:effectRef>
          <a:fontRef idx="minor">
            <a:schemeClr val="lt1"/>
          </a:fontRef>
        </p:style>
        <p:txBody>
          <a:bodyPr/>
          <a:lstStyle/>
          <a:p>
            <a:r>
              <a:rPr lang="en-IN" dirty="0" smtClean="0"/>
              <a:t>References</a:t>
            </a:r>
            <a:endParaRPr lang="en-US" dirty="0"/>
          </a:p>
        </p:txBody>
      </p:sp>
      <p:sp>
        <p:nvSpPr>
          <p:cNvPr id="6" name="Content Placeholder 5"/>
          <p:cNvSpPr>
            <a:spLocks noGrp="1"/>
          </p:cNvSpPr>
          <p:nvPr>
            <p:ph idx="1"/>
          </p:nvPr>
        </p:nvSpPr>
        <p:spPr>
          <a:xfrm>
            <a:off x="0" y="838200"/>
            <a:ext cx="9144000" cy="6019800"/>
          </a:xfrm>
        </p:spPr>
        <p:style>
          <a:lnRef idx="1">
            <a:schemeClr val="accent2"/>
          </a:lnRef>
          <a:fillRef idx="2">
            <a:schemeClr val="accent2"/>
          </a:fillRef>
          <a:effectRef idx="1">
            <a:schemeClr val="accent2"/>
          </a:effectRef>
          <a:fontRef idx="minor">
            <a:schemeClr val="dk1"/>
          </a:fontRef>
        </p:style>
        <p:txBody>
          <a:bodyPr>
            <a:normAutofit/>
          </a:bodyPr>
          <a:lstStyle/>
          <a:p>
            <a:pPr marL="457200" lvl="0" indent="-457200">
              <a:buFont typeface="+mj-lt"/>
              <a:buAutoNum type="arabicPeriod"/>
            </a:pPr>
            <a:r>
              <a:rPr lang="en-US" sz="2000" dirty="0" err="1" smtClean="0"/>
              <a:t>Beaglehole</a:t>
            </a:r>
            <a:r>
              <a:rPr lang="en-US" sz="2000" dirty="0" smtClean="0"/>
              <a:t> R, Bonita R, </a:t>
            </a:r>
            <a:r>
              <a:rPr lang="en-US" sz="2000" dirty="0" err="1" smtClean="0"/>
              <a:t>Kjellstorm</a:t>
            </a:r>
            <a:r>
              <a:rPr lang="en-US" sz="2000" dirty="0" smtClean="0"/>
              <a:t> T. Basic epidemiology. World Health Organization, Geneva: AITBS Publisher; 2006</a:t>
            </a:r>
            <a:endParaRPr lang="en-IN" sz="2000" dirty="0" smtClean="0"/>
          </a:p>
          <a:p>
            <a:pPr marL="457200" lvl="0" indent="-457200">
              <a:buFont typeface="+mj-lt"/>
              <a:buAutoNum type="arabicPeriod"/>
            </a:pPr>
            <a:r>
              <a:rPr lang="en-US" sz="2000" dirty="0" err="1" smtClean="0"/>
              <a:t>Gordis</a:t>
            </a:r>
            <a:r>
              <a:rPr lang="en-US" sz="2000" dirty="0" smtClean="0"/>
              <a:t> L. Epidemiology. 5</a:t>
            </a:r>
            <a:r>
              <a:rPr lang="en-US" sz="2000" baseline="30000" dirty="0" smtClean="0"/>
              <a:t>th</a:t>
            </a:r>
            <a:r>
              <a:rPr lang="en-US" sz="2000" dirty="0" smtClean="0"/>
              <a:t> ed. Philadelphia: Saunders Elsevier; 2014. </a:t>
            </a:r>
            <a:endParaRPr lang="en-IN" sz="2000" dirty="0" smtClean="0"/>
          </a:p>
          <a:p>
            <a:pPr marL="457200" lvl="0" indent="-457200">
              <a:buFont typeface="+mj-lt"/>
              <a:buAutoNum type="arabicPeriod"/>
            </a:pPr>
            <a:r>
              <a:rPr lang="en-US" sz="2000" dirty="0" smtClean="0"/>
              <a:t>Mac Mahon B, </a:t>
            </a:r>
            <a:r>
              <a:rPr lang="en-US" sz="2000" dirty="0" err="1" smtClean="0"/>
              <a:t>Trichopoulos</a:t>
            </a:r>
            <a:r>
              <a:rPr lang="en-US" sz="2000" dirty="0" smtClean="0"/>
              <a:t> D. Epidemiology Principles and Methods 2</a:t>
            </a:r>
            <a:r>
              <a:rPr lang="en-US" sz="2000" baseline="30000" dirty="0" smtClean="0"/>
              <a:t>nd</a:t>
            </a:r>
            <a:r>
              <a:rPr lang="en-US" sz="2000" dirty="0" smtClean="0"/>
              <a:t> ed. New York: Little, Brown and Company;1996</a:t>
            </a:r>
            <a:endParaRPr lang="en-IN" sz="2000" dirty="0" smtClean="0"/>
          </a:p>
          <a:p>
            <a:pPr marL="457200" lvl="0" indent="-457200">
              <a:buFont typeface="+mj-lt"/>
              <a:buAutoNum type="arabicPeriod"/>
            </a:pPr>
            <a:r>
              <a:rPr lang="en-US" sz="2000" dirty="0" smtClean="0"/>
              <a:t>Park K. Text Book of Preventive And Social Medicine 22</a:t>
            </a:r>
            <a:r>
              <a:rPr lang="en-US" sz="2000" baseline="30000" dirty="0" smtClean="0"/>
              <a:t>nd</a:t>
            </a:r>
            <a:r>
              <a:rPr lang="en-US" sz="2000" dirty="0" smtClean="0"/>
              <a:t> ed. Jabalpur: M/s </a:t>
            </a:r>
            <a:r>
              <a:rPr lang="en-US" sz="2000" dirty="0" err="1" smtClean="0"/>
              <a:t>Banarsidas</a:t>
            </a:r>
            <a:r>
              <a:rPr lang="en-US" sz="2000" dirty="0" smtClean="0"/>
              <a:t> Bhanot;2013</a:t>
            </a:r>
          </a:p>
          <a:p>
            <a:pPr marL="457200" lvl="0" indent="-457200">
              <a:buFont typeface="+mj-lt"/>
              <a:buAutoNum type="arabicPeriod"/>
            </a:pPr>
            <a:r>
              <a:rPr lang="en-US" sz="2000" dirty="0" smtClean="0"/>
              <a:t>Rothman KJ, Greenland S, Lash TL. Modern epidemiology. 3</a:t>
            </a:r>
            <a:r>
              <a:rPr lang="en-US" sz="2000" baseline="30000" dirty="0" smtClean="0"/>
              <a:t>rd</a:t>
            </a:r>
            <a:r>
              <a:rPr lang="en-US" sz="2000" dirty="0" smtClean="0"/>
              <a:t> ed. Philadelphia: Lippincott Williams &amp; Wilkins; 2015</a:t>
            </a:r>
            <a:endParaRPr lang="en-IN" sz="2000" dirty="0" smtClean="0"/>
          </a:p>
          <a:p>
            <a:pPr>
              <a:buNone/>
            </a:pPr>
            <a:r>
              <a:rPr lang="en-US" sz="2000" dirty="0" smtClean="0"/>
              <a:t>6</a:t>
            </a:r>
            <a:r>
              <a:rPr lang="en-US" sz="2000" dirty="0" smtClean="0"/>
              <a:t>.    </a:t>
            </a:r>
            <a:r>
              <a:rPr lang="en-US" sz="2000" dirty="0" smtClean="0"/>
              <a:t>Epidemiological Reviews. Vol. 20 no.1. The John Hopkins University Schools </a:t>
            </a:r>
            <a:r>
              <a:rPr lang="en-US" sz="2000" smtClean="0"/>
              <a:t>of </a:t>
            </a:r>
            <a:r>
              <a:rPr lang="en-US" sz="2000" smtClean="0"/>
              <a:t>   Hygiene </a:t>
            </a:r>
            <a:r>
              <a:rPr lang="en-US" sz="2000" dirty="0" smtClean="0"/>
              <a:t>and Public </a:t>
            </a:r>
            <a:r>
              <a:rPr lang="en-US" sz="2000" dirty="0" err="1" smtClean="0"/>
              <a:t>health,Baltimore.Maryland,USA</a:t>
            </a:r>
            <a:r>
              <a:rPr lang="en-US" sz="2000" dirty="0" smtClean="0"/>
              <a:t>; 1998.</a:t>
            </a:r>
            <a:endParaRPr lang="en-US" sz="2000" dirty="0"/>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
            </a:r>
            <a:br>
              <a:rPr lang="en-US" sz="3200" dirty="0" smtClean="0"/>
            </a:br>
            <a:endParaRPr lang="en-US" sz="3200" dirty="0"/>
          </a:p>
        </p:txBody>
      </p:sp>
      <p:sp>
        <p:nvSpPr>
          <p:cNvPr id="3" name="Content Placeholder 2"/>
          <p:cNvSpPr>
            <a:spLocks noGrp="1"/>
          </p:cNvSpPr>
          <p:nvPr>
            <p:ph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Autofit/>
          </a:bodyPr>
          <a:lstStyle/>
          <a:p>
            <a:pPr>
              <a:buNone/>
            </a:pPr>
            <a:r>
              <a:rPr lang="en-US" sz="2200" dirty="0" smtClean="0"/>
              <a:t>What is COHORT?</a:t>
            </a:r>
          </a:p>
          <a:p>
            <a:pPr>
              <a:buNone/>
            </a:pPr>
            <a:endParaRPr lang="en-US" sz="2200" dirty="0" smtClean="0"/>
          </a:p>
          <a:p>
            <a:r>
              <a:rPr lang="en-US" sz="2400" dirty="0" smtClean="0"/>
              <a:t>Ancient Roman military unit, A band of warriors. It was a 300–600 man unit in the Roman army; ten cohorts formed a legion .</a:t>
            </a:r>
            <a:endParaRPr lang="en-US" sz="2200" dirty="0" smtClean="0"/>
          </a:p>
          <a:p>
            <a:pPr>
              <a:lnSpc>
                <a:spcPct val="90000"/>
              </a:lnSpc>
              <a:buFont typeface="Arial" pitchFamily="34" charset="0"/>
              <a:buChar char="•"/>
              <a:defRPr/>
            </a:pPr>
            <a:r>
              <a:rPr lang="en-US" sz="2200" dirty="0" smtClean="0"/>
              <a:t>The word ‘cohort’ has its origin in the Latin </a:t>
            </a:r>
            <a:r>
              <a:rPr lang="en-US" sz="2200" dirty="0" smtClean="0">
                <a:solidFill>
                  <a:schemeClr val="accent3">
                    <a:lumMod val="75000"/>
                  </a:schemeClr>
                </a:solidFill>
              </a:rPr>
              <a:t>‘</a:t>
            </a:r>
            <a:r>
              <a:rPr lang="en-US" sz="2200" i="1" dirty="0" err="1" smtClean="0">
                <a:solidFill>
                  <a:schemeClr val="accent3">
                    <a:lumMod val="75000"/>
                  </a:schemeClr>
                </a:solidFill>
              </a:rPr>
              <a:t>cohors</a:t>
            </a:r>
            <a:r>
              <a:rPr lang="en-US" sz="2200" dirty="0" smtClean="0">
                <a:solidFill>
                  <a:schemeClr val="accent3">
                    <a:lumMod val="75000"/>
                  </a:schemeClr>
                </a:solidFill>
              </a:rPr>
              <a:t>’</a:t>
            </a:r>
          </a:p>
          <a:p>
            <a:pPr>
              <a:lnSpc>
                <a:spcPct val="90000"/>
              </a:lnSpc>
              <a:buFont typeface="Arial" pitchFamily="34" charset="0"/>
              <a:buChar char="•"/>
              <a:defRPr/>
            </a:pPr>
            <a:r>
              <a:rPr lang="en-US" sz="2200" dirty="0" smtClean="0"/>
              <a:t> Refers to warriors and the notion of a group of persons proceeding together in time.</a:t>
            </a:r>
          </a:p>
          <a:p>
            <a:pPr>
              <a:lnSpc>
                <a:spcPct val="90000"/>
              </a:lnSpc>
              <a:buFont typeface="Arial" pitchFamily="34" charset="0"/>
              <a:buChar char="•"/>
              <a:defRPr/>
            </a:pPr>
            <a:r>
              <a:rPr lang="en-US" sz="2200" dirty="0" smtClean="0"/>
              <a:t> A group of people who share a common experience or condition or characteristics.</a:t>
            </a:r>
          </a:p>
          <a:p>
            <a:endParaRPr lang="en-US" sz="2200" dirty="0" smtClean="0"/>
          </a:p>
          <a:p>
            <a:endParaRPr lang="en-US" sz="2200" dirty="0" smtClean="0"/>
          </a:p>
          <a:p>
            <a:endParaRPr lang="en-US" sz="2200" dirty="0" smtClean="0"/>
          </a:p>
          <a:p>
            <a:endParaRPr lang="en-US" sz="2200" dirty="0"/>
          </a:p>
        </p:txBody>
      </p:sp>
      <p:pic>
        <p:nvPicPr>
          <p:cNvPr id="5" name="Picture 2"/>
          <p:cNvPicPr>
            <a:picLocks noGrp="1" noChangeAspect="1" noChangeArrowheads="1"/>
          </p:cNvPicPr>
          <p:nvPr>
            <p:ph sz="half" idx="4294967295"/>
          </p:nvPr>
        </p:nvPicPr>
        <p:blipFill>
          <a:blip r:embed="rId2" cstate="print"/>
          <a:stretch>
            <a:fillRect/>
          </a:stretch>
        </p:blipFill>
        <p:spPr bwMode="auto">
          <a:xfrm>
            <a:off x="3733800" y="2971800"/>
            <a:ext cx="5410200" cy="3886200"/>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4294967295"/>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Autofit/>
          </a:bodyPr>
          <a:lstStyle/>
          <a:p>
            <a:pPr>
              <a:lnSpc>
                <a:spcPct val="150000"/>
              </a:lnSpc>
              <a:defRPr/>
            </a:pPr>
            <a:r>
              <a:rPr lang="en-US" sz="2400" dirty="0" smtClean="0"/>
              <a:t>The goal of cohort study is to measure and usually to compare the incidence of disease in one or more study cohorts.</a:t>
            </a:r>
          </a:p>
          <a:p>
            <a:pPr>
              <a:lnSpc>
                <a:spcPct val="150000"/>
              </a:lnSpc>
              <a:buNone/>
              <a:defRPr/>
            </a:pPr>
            <a:endParaRPr lang="en-US" sz="2400" b="1" u="sng" dirty="0" smtClean="0"/>
          </a:p>
          <a:p>
            <a:pPr>
              <a:lnSpc>
                <a:spcPct val="150000"/>
              </a:lnSpc>
              <a:buNone/>
              <a:defRPr/>
            </a:pPr>
            <a:r>
              <a:rPr lang="en-US" sz="2400" b="1" u="sng" dirty="0" smtClean="0"/>
              <a:t>Definition </a:t>
            </a:r>
          </a:p>
          <a:p>
            <a:pPr>
              <a:lnSpc>
                <a:spcPct val="150000"/>
              </a:lnSpc>
              <a:buNone/>
              <a:defRPr/>
            </a:pPr>
            <a:r>
              <a:rPr lang="en-US" sz="2400" dirty="0" smtClean="0"/>
              <a:t>   “The cohort study is an observational epidemiological study which, after the manner of an experiment, attempts to study the relationship between a  exposure and the subsequent risk of developing disease(outcome).”</a:t>
            </a:r>
          </a:p>
          <a:p>
            <a:pPr>
              <a:lnSpc>
                <a:spcPct val="150000"/>
              </a:lnSpc>
              <a:buNone/>
              <a:defRPr/>
            </a:pPr>
            <a:endParaRPr lang="en-US" sz="2400" dirty="0" smtClean="0"/>
          </a:p>
          <a:p>
            <a:pPr>
              <a:lnSpc>
                <a:spcPct val="150000"/>
              </a:lnSpc>
              <a:buNone/>
              <a:defRPr/>
            </a:pPr>
            <a:endParaRPr lang="en-US" sz="2400" dirty="0" smtClean="0"/>
          </a:p>
          <a:p>
            <a:pPr>
              <a:lnSpc>
                <a:spcPct val="150000"/>
              </a:lnSpc>
              <a:buNone/>
              <a:defRPr/>
            </a:pPr>
            <a:endParaRPr lang="en-US" sz="2400" dirty="0" smtClean="0"/>
          </a:p>
          <a:p>
            <a:pPr>
              <a:lnSpc>
                <a:spcPct val="150000"/>
              </a:lnSpc>
              <a:buNone/>
              <a:defRPr/>
            </a:pPr>
            <a:endParaRPr lang="en-US" sz="2400" dirty="0" smtClean="0"/>
          </a:p>
          <a:p>
            <a:pPr>
              <a:lnSpc>
                <a:spcPct val="150000"/>
              </a:lnSpc>
              <a:buNone/>
              <a:defRPr/>
            </a:pPr>
            <a:endParaRPr lang="en-US" sz="2400" dirty="0" smtClean="0"/>
          </a:p>
          <a:p>
            <a:pPr>
              <a:lnSpc>
                <a:spcPct val="150000"/>
              </a:lnSpc>
            </a:pPr>
            <a:endParaRPr lang="en-US" sz="2400" dirty="0"/>
          </a:p>
        </p:txBody>
      </p:sp>
    </p:spTree>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066800"/>
          </a:xfrm>
        </p:spPr>
        <p:style>
          <a:lnRef idx="0">
            <a:schemeClr val="accent2"/>
          </a:lnRef>
          <a:fillRef idx="3">
            <a:schemeClr val="accent2"/>
          </a:fillRef>
          <a:effectRef idx="3">
            <a:schemeClr val="accent2"/>
          </a:effectRef>
          <a:fontRef idx="minor">
            <a:schemeClr val="lt1"/>
          </a:fontRef>
        </p:style>
        <p:txBody>
          <a:bodyPr/>
          <a:lstStyle/>
          <a:p>
            <a:r>
              <a:rPr lang="en-US" dirty="0" smtClean="0"/>
              <a:t>INDICATION OF A COHORT STUDY</a:t>
            </a:r>
            <a:endParaRPr lang="en-US" dirty="0"/>
          </a:p>
        </p:txBody>
      </p:sp>
      <p:sp>
        <p:nvSpPr>
          <p:cNvPr id="4" name="Content Placeholder 3"/>
          <p:cNvSpPr>
            <a:spLocks noGrp="1"/>
          </p:cNvSpPr>
          <p:nvPr>
            <p:ph idx="1"/>
          </p:nvPr>
        </p:nvSpPr>
        <p:spPr>
          <a:xfrm>
            <a:off x="0" y="1143000"/>
            <a:ext cx="9144000" cy="5715000"/>
          </a:xfrm>
        </p:spPr>
        <p:style>
          <a:lnRef idx="1">
            <a:schemeClr val="accent2"/>
          </a:lnRef>
          <a:fillRef idx="2">
            <a:schemeClr val="accent2"/>
          </a:fillRef>
          <a:effectRef idx="1">
            <a:schemeClr val="accent2"/>
          </a:effectRef>
          <a:fontRef idx="minor">
            <a:schemeClr val="dk1"/>
          </a:fontRef>
        </p:style>
        <p:txBody>
          <a:bodyPr/>
          <a:lstStyle/>
          <a:p>
            <a:r>
              <a:rPr lang="en-US" dirty="0" smtClean="0"/>
              <a:t>When there is good evidence of exposure and disease. </a:t>
            </a:r>
          </a:p>
          <a:p>
            <a:r>
              <a:rPr lang="en-US" dirty="0" smtClean="0"/>
              <a:t>When exposure is rare but incidence of disease is higher among exposed</a:t>
            </a:r>
          </a:p>
          <a:p>
            <a:r>
              <a:rPr lang="en-US" dirty="0" smtClean="0"/>
              <a:t>When follow-up is easy, cohort is stable</a:t>
            </a:r>
          </a:p>
          <a:p>
            <a:r>
              <a:rPr lang="en-US" dirty="0" smtClean="0"/>
              <a:t>When ample funds are available</a:t>
            </a:r>
          </a:p>
          <a:p>
            <a:endParaRPr lang="en-US" dirty="0"/>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rrowheads="1"/>
          </p:cNvSpPr>
          <p:nvPr>
            <p:ph type="title"/>
          </p:nvPr>
        </p:nvSpPr>
        <p:spPr>
          <a:xfrm>
            <a:off x="2667000" y="4876800"/>
            <a:ext cx="3276600" cy="609600"/>
          </a:xfrm>
        </p:spPr>
        <p:txBody>
          <a:bodyPr/>
          <a:lstStyle/>
          <a:p>
            <a:pPr eaLnBrk="1" hangingPunct="1">
              <a:defRPr/>
            </a:pPr>
            <a:r>
              <a:rPr lang="en-US" sz="3200" smtClean="0"/>
              <a:t>Time</a:t>
            </a:r>
          </a:p>
        </p:txBody>
      </p:sp>
      <p:grpSp>
        <p:nvGrpSpPr>
          <p:cNvPr id="2" name="Group 31"/>
          <p:cNvGrpSpPr>
            <a:grpSpLocks/>
          </p:cNvGrpSpPr>
          <p:nvPr/>
        </p:nvGrpSpPr>
        <p:grpSpPr bwMode="auto">
          <a:xfrm>
            <a:off x="152400" y="1143000"/>
            <a:ext cx="8839200" cy="4191000"/>
            <a:chOff x="96" y="1296"/>
            <a:chExt cx="5568" cy="2640"/>
          </a:xfrm>
        </p:grpSpPr>
        <p:sp>
          <p:nvSpPr>
            <p:cNvPr id="15369" name="Oval 4"/>
            <p:cNvSpPr>
              <a:spLocks noChangeArrowheads="1"/>
            </p:cNvSpPr>
            <p:nvPr/>
          </p:nvSpPr>
          <p:spPr bwMode="auto">
            <a:xfrm>
              <a:off x="96" y="1296"/>
              <a:ext cx="1104" cy="2640"/>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sz="2000" b="1"/>
                <a:t>Population</a:t>
              </a:r>
            </a:p>
          </p:txBody>
        </p:sp>
        <p:sp>
          <p:nvSpPr>
            <p:cNvPr id="15370" name="Rectangle 6"/>
            <p:cNvSpPr>
              <a:spLocks noChangeArrowheads="1"/>
            </p:cNvSpPr>
            <p:nvPr/>
          </p:nvSpPr>
          <p:spPr bwMode="auto">
            <a:xfrm>
              <a:off x="1632" y="2208"/>
              <a:ext cx="816" cy="76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People </a:t>
              </a:r>
              <a:br>
                <a:rPr lang="en-US" b="1"/>
              </a:br>
              <a:r>
                <a:rPr lang="en-US" b="1"/>
                <a:t>without </a:t>
              </a:r>
              <a:br>
                <a:rPr lang="en-US" b="1"/>
              </a:br>
              <a:r>
                <a:rPr lang="en-US" b="1"/>
                <a:t>the </a:t>
              </a:r>
              <a:br>
                <a:rPr lang="en-US" b="1"/>
              </a:br>
              <a:r>
                <a:rPr lang="en-US" b="1"/>
                <a:t>outcome</a:t>
              </a:r>
            </a:p>
          </p:txBody>
        </p:sp>
        <p:sp>
          <p:nvSpPr>
            <p:cNvPr id="15371" name="Rectangle 7"/>
            <p:cNvSpPr>
              <a:spLocks noChangeArrowheads="1"/>
            </p:cNvSpPr>
            <p:nvPr/>
          </p:nvSpPr>
          <p:spPr bwMode="auto">
            <a:xfrm>
              <a:off x="2928" y="1824"/>
              <a:ext cx="1200" cy="33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Exposed</a:t>
              </a:r>
            </a:p>
          </p:txBody>
        </p:sp>
        <p:sp>
          <p:nvSpPr>
            <p:cNvPr id="15372" name="Rectangle 8"/>
            <p:cNvSpPr>
              <a:spLocks noChangeArrowheads="1"/>
            </p:cNvSpPr>
            <p:nvPr/>
          </p:nvSpPr>
          <p:spPr bwMode="auto">
            <a:xfrm>
              <a:off x="2928" y="2976"/>
              <a:ext cx="1200" cy="33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Not Exposed</a:t>
              </a:r>
            </a:p>
          </p:txBody>
        </p:sp>
        <p:sp>
          <p:nvSpPr>
            <p:cNvPr id="15373" name="Rectangle 9"/>
            <p:cNvSpPr>
              <a:spLocks noChangeArrowheads="1"/>
            </p:cNvSpPr>
            <p:nvPr/>
          </p:nvSpPr>
          <p:spPr bwMode="auto">
            <a:xfrm>
              <a:off x="4464" y="1584"/>
              <a:ext cx="1200" cy="24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Diseased</a:t>
              </a:r>
            </a:p>
          </p:txBody>
        </p:sp>
        <p:sp>
          <p:nvSpPr>
            <p:cNvPr id="15374" name="Rectangle 10"/>
            <p:cNvSpPr>
              <a:spLocks noChangeArrowheads="1"/>
            </p:cNvSpPr>
            <p:nvPr/>
          </p:nvSpPr>
          <p:spPr bwMode="auto">
            <a:xfrm>
              <a:off x="4464" y="2160"/>
              <a:ext cx="1200" cy="24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Not diseased</a:t>
              </a:r>
            </a:p>
          </p:txBody>
        </p:sp>
        <p:sp>
          <p:nvSpPr>
            <p:cNvPr id="15375" name="Rectangle 13"/>
            <p:cNvSpPr>
              <a:spLocks noChangeArrowheads="1"/>
            </p:cNvSpPr>
            <p:nvPr/>
          </p:nvSpPr>
          <p:spPr bwMode="auto">
            <a:xfrm>
              <a:off x="4464" y="2736"/>
              <a:ext cx="1200" cy="24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Diseased</a:t>
              </a:r>
            </a:p>
          </p:txBody>
        </p:sp>
        <p:sp>
          <p:nvSpPr>
            <p:cNvPr id="15376" name="Rectangle 14"/>
            <p:cNvSpPr>
              <a:spLocks noChangeArrowheads="1"/>
            </p:cNvSpPr>
            <p:nvPr/>
          </p:nvSpPr>
          <p:spPr bwMode="auto">
            <a:xfrm>
              <a:off x="4464" y="3312"/>
              <a:ext cx="1200" cy="24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b="1"/>
                <a:t>Not diseased</a:t>
              </a:r>
            </a:p>
          </p:txBody>
        </p:sp>
        <p:sp>
          <p:nvSpPr>
            <p:cNvPr id="15377" name="Line 15"/>
            <p:cNvSpPr>
              <a:spLocks noChangeShapeType="1"/>
            </p:cNvSpPr>
            <p:nvPr/>
          </p:nvSpPr>
          <p:spPr bwMode="auto">
            <a:xfrm>
              <a:off x="1200" y="2592"/>
              <a:ext cx="432" cy="0"/>
            </a:xfrm>
            <a:prstGeom prst="line">
              <a:avLst/>
            </a:prstGeom>
            <a:noFill/>
            <a:ln w="38100">
              <a:solidFill>
                <a:schemeClr val="tx1"/>
              </a:solidFill>
              <a:round/>
              <a:headEnd/>
              <a:tailEnd type="stealth" w="lg" len="lg"/>
            </a:ln>
          </p:spPr>
          <p:txBody>
            <a:bodyPr/>
            <a:lstStyle/>
            <a:p>
              <a:endParaRPr lang="en-US"/>
            </a:p>
          </p:txBody>
        </p:sp>
        <p:grpSp>
          <p:nvGrpSpPr>
            <p:cNvPr id="3" name="Group 30"/>
            <p:cNvGrpSpPr>
              <a:grpSpLocks/>
            </p:cNvGrpSpPr>
            <p:nvPr/>
          </p:nvGrpSpPr>
          <p:grpSpPr bwMode="auto">
            <a:xfrm>
              <a:off x="2448" y="2016"/>
              <a:ext cx="480" cy="1152"/>
              <a:chOff x="2448" y="2016"/>
              <a:chExt cx="480" cy="1152"/>
            </a:xfrm>
          </p:grpSpPr>
          <p:sp>
            <p:nvSpPr>
              <p:cNvPr id="15389" name="Line 16"/>
              <p:cNvSpPr>
                <a:spLocks noChangeShapeType="1"/>
              </p:cNvSpPr>
              <p:nvPr/>
            </p:nvSpPr>
            <p:spPr bwMode="auto">
              <a:xfrm>
                <a:off x="2448" y="2592"/>
                <a:ext cx="192" cy="0"/>
              </a:xfrm>
              <a:prstGeom prst="line">
                <a:avLst/>
              </a:prstGeom>
              <a:noFill/>
              <a:ln w="38100">
                <a:solidFill>
                  <a:schemeClr val="tx1"/>
                </a:solidFill>
                <a:round/>
                <a:headEnd/>
                <a:tailEnd/>
              </a:ln>
            </p:spPr>
            <p:txBody>
              <a:bodyPr/>
              <a:lstStyle/>
              <a:p>
                <a:endParaRPr lang="en-US"/>
              </a:p>
            </p:txBody>
          </p:sp>
          <p:sp>
            <p:nvSpPr>
              <p:cNvPr id="15390" name="Line 17"/>
              <p:cNvSpPr>
                <a:spLocks noChangeShapeType="1"/>
              </p:cNvSpPr>
              <p:nvPr/>
            </p:nvSpPr>
            <p:spPr bwMode="auto">
              <a:xfrm>
                <a:off x="2640" y="2016"/>
                <a:ext cx="0" cy="1152"/>
              </a:xfrm>
              <a:prstGeom prst="line">
                <a:avLst/>
              </a:prstGeom>
              <a:noFill/>
              <a:ln w="38100">
                <a:solidFill>
                  <a:schemeClr val="tx1"/>
                </a:solidFill>
                <a:round/>
                <a:headEnd/>
                <a:tailEnd/>
              </a:ln>
            </p:spPr>
            <p:txBody>
              <a:bodyPr/>
              <a:lstStyle/>
              <a:p>
                <a:endParaRPr lang="en-US"/>
              </a:p>
            </p:txBody>
          </p:sp>
          <p:sp>
            <p:nvSpPr>
              <p:cNvPr id="15391" name="Line 18"/>
              <p:cNvSpPr>
                <a:spLocks noChangeShapeType="1"/>
              </p:cNvSpPr>
              <p:nvPr/>
            </p:nvSpPr>
            <p:spPr bwMode="auto">
              <a:xfrm>
                <a:off x="2640" y="3168"/>
                <a:ext cx="288" cy="0"/>
              </a:xfrm>
              <a:prstGeom prst="line">
                <a:avLst/>
              </a:prstGeom>
              <a:noFill/>
              <a:ln w="38100">
                <a:solidFill>
                  <a:schemeClr val="tx1"/>
                </a:solidFill>
                <a:round/>
                <a:headEnd/>
                <a:tailEnd type="stealth" w="lg" len="lg"/>
              </a:ln>
            </p:spPr>
            <p:txBody>
              <a:bodyPr/>
              <a:lstStyle/>
              <a:p>
                <a:endParaRPr lang="en-US"/>
              </a:p>
            </p:txBody>
          </p:sp>
          <p:sp>
            <p:nvSpPr>
              <p:cNvPr id="15392" name="Line 19"/>
              <p:cNvSpPr>
                <a:spLocks noChangeShapeType="1"/>
              </p:cNvSpPr>
              <p:nvPr/>
            </p:nvSpPr>
            <p:spPr bwMode="auto">
              <a:xfrm>
                <a:off x="2640" y="2016"/>
                <a:ext cx="288" cy="0"/>
              </a:xfrm>
              <a:prstGeom prst="line">
                <a:avLst/>
              </a:prstGeom>
              <a:noFill/>
              <a:ln w="38100">
                <a:solidFill>
                  <a:schemeClr val="tx1"/>
                </a:solidFill>
                <a:round/>
                <a:headEnd/>
                <a:tailEnd type="stealth" w="lg" len="lg"/>
              </a:ln>
            </p:spPr>
            <p:txBody>
              <a:bodyPr/>
              <a:lstStyle/>
              <a:p>
                <a:endParaRPr lang="en-US"/>
              </a:p>
            </p:txBody>
          </p:sp>
        </p:grpSp>
        <p:grpSp>
          <p:nvGrpSpPr>
            <p:cNvPr id="4" name="Group 29"/>
            <p:cNvGrpSpPr>
              <a:grpSpLocks/>
            </p:cNvGrpSpPr>
            <p:nvPr/>
          </p:nvGrpSpPr>
          <p:grpSpPr bwMode="auto">
            <a:xfrm>
              <a:off x="4128" y="1680"/>
              <a:ext cx="336" cy="624"/>
              <a:chOff x="4128" y="1680"/>
              <a:chExt cx="336" cy="624"/>
            </a:xfrm>
          </p:grpSpPr>
          <p:sp>
            <p:nvSpPr>
              <p:cNvPr id="15385" name="Line 20"/>
              <p:cNvSpPr>
                <a:spLocks noChangeShapeType="1"/>
              </p:cNvSpPr>
              <p:nvPr/>
            </p:nvSpPr>
            <p:spPr bwMode="auto">
              <a:xfrm>
                <a:off x="4128" y="2016"/>
                <a:ext cx="96" cy="0"/>
              </a:xfrm>
              <a:prstGeom prst="line">
                <a:avLst/>
              </a:prstGeom>
              <a:noFill/>
              <a:ln w="38100">
                <a:solidFill>
                  <a:schemeClr val="tx1"/>
                </a:solidFill>
                <a:round/>
                <a:headEnd/>
                <a:tailEnd/>
              </a:ln>
            </p:spPr>
            <p:txBody>
              <a:bodyPr/>
              <a:lstStyle/>
              <a:p>
                <a:endParaRPr lang="en-US"/>
              </a:p>
            </p:txBody>
          </p:sp>
          <p:sp>
            <p:nvSpPr>
              <p:cNvPr id="15386" name="Line 21"/>
              <p:cNvSpPr>
                <a:spLocks noChangeShapeType="1"/>
              </p:cNvSpPr>
              <p:nvPr/>
            </p:nvSpPr>
            <p:spPr bwMode="auto">
              <a:xfrm>
                <a:off x="4224" y="1680"/>
                <a:ext cx="0" cy="624"/>
              </a:xfrm>
              <a:prstGeom prst="line">
                <a:avLst/>
              </a:prstGeom>
              <a:noFill/>
              <a:ln w="38100">
                <a:solidFill>
                  <a:schemeClr val="tx1"/>
                </a:solidFill>
                <a:round/>
                <a:headEnd/>
                <a:tailEnd/>
              </a:ln>
            </p:spPr>
            <p:txBody>
              <a:bodyPr/>
              <a:lstStyle/>
              <a:p>
                <a:endParaRPr lang="en-US"/>
              </a:p>
            </p:txBody>
          </p:sp>
          <p:sp>
            <p:nvSpPr>
              <p:cNvPr id="15387" name="Line 22"/>
              <p:cNvSpPr>
                <a:spLocks noChangeShapeType="1"/>
              </p:cNvSpPr>
              <p:nvPr/>
            </p:nvSpPr>
            <p:spPr bwMode="auto">
              <a:xfrm>
                <a:off x="4224" y="2304"/>
                <a:ext cx="240" cy="0"/>
              </a:xfrm>
              <a:prstGeom prst="line">
                <a:avLst/>
              </a:prstGeom>
              <a:noFill/>
              <a:ln w="38100">
                <a:solidFill>
                  <a:schemeClr val="tx1"/>
                </a:solidFill>
                <a:round/>
                <a:headEnd/>
                <a:tailEnd type="stealth" w="lg" len="lg"/>
              </a:ln>
            </p:spPr>
            <p:txBody>
              <a:bodyPr/>
              <a:lstStyle/>
              <a:p>
                <a:endParaRPr lang="en-US"/>
              </a:p>
            </p:txBody>
          </p:sp>
          <p:sp>
            <p:nvSpPr>
              <p:cNvPr id="15388" name="Line 23"/>
              <p:cNvSpPr>
                <a:spLocks noChangeShapeType="1"/>
              </p:cNvSpPr>
              <p:nvPr/>
            </p:nvSpPr>
            <p:spPr bwMode="auto">
              <a:xfrm>
                <a:off x="4224" y="1680"/>
                <a:ext cx="240" cy="0"/>
              </a:xfrm>
              <a:prstGeom prst="line">
                <a:avLst/>
              </a:prstGeom>
              <a:noFill/>
              <a:ln w="38100">
                <a:solidFill>
                  <a:schemeClr val="tx1"/>
                </a:solidFill>
                <a:round/>
                <a:headEnd/>
                <a:tailEnd type="stealth" w="lg" len="lg"/>
              </a:ln>
            </p:spPr>
            <p:txBody>
              <a:bodyPr/>
              <a:lstStyle/>
              <a:p>
                <a:endParaRPr lang="en-US"/>
              </a:p>
            </p:txBody>
          </p:sp>
        </p:grpSp>
        <p:grpSp>
          <p:nvGrpSpPr>
            <p:cNvPr id="5" name="Group 28"/>
            <p:cNvGrpSpPr>
              <a:grpSpLocks/>
            </p:cNvGrpSpPr>
            <p:nvPr/>
          </p:nvGrpSpPr>
          <p:grpSpPr bwMode="auto">
            <a:xfrm>
              <a:off x="4128" y="2832"/>
              <a:ext cx="336" cy="624"/>
              <a:chOff x="4128" y="2832"/>
              <a:chExt cx="336" cy="624"/>
            </a:xfrm>
          </p:grpSpPr>
          <p:sp>
            <p:nvSpPr>
              <p:cNvPr id="15381" name="Line 24"/>
              <p:cNvSpPr>
                <a:spLocks noChangeShapeType="1"/>
              </p:cNvSpPr>
              <p:nvPr/>
            </p:nvSpPr>
            <p:spPr bwMode="auto">
              <a:xfrm>
                <a:off x="4128" y="3168"/>
                <a:ext cx="96" cy="0"/>
              </a:xfrm>
              <a:prstGeom prst="line">
                <a:avLst/>
              </a:prstGeom>
              <a:noFill/>
              <a:ln w="38100">
                <a:solidFill>
                  <a:schemeClr val="tx1"/>
                </a:solidFill>
                <a:round/>
                <a:headEnd/>
                <a:tailEnd/>
              </a:ln>
            </p:spPr>
            <p:txBody>
              <a:bodyPr/>
              <a:lstStyle/>
              <a:p>
                <a:endParaRPr lang="en-US"/>
              </a:p>
            </p:txBody>
          </p:sp>
          <p:sp>
            <p:nvSpPr>
              <p:cNvPr id="15382" name="Line 25"/>
              <p:cNvSpPr>
                <a:spLocks noChangeShapeType="1"/>
              </p:cNvSpPr>
              <p:nvPr/>
            </p:nvSpPr>
            <p:spPr bwMode="auto">
              <a:xfrm>
                <a:off x="4224" y="2832"/>
                <a:ext cx="0" cy="624"/>
              </a:xfrm>
              <a:prstGeom prst="line">
                <a:avLst/>
              </a:prstGeom>
              <a:noFill/>
              <a:ln w="38100">
                <a:solidFill>
                  <a:schemeClr val="tx1"/>
                </a:solidFill>
                <a:round/>
                <a:headEnd/>
                <a:tailEnd/>
              </a:ln>
            </p:spPr>
            <p:txBody>
              <a:bodyPr/>
              <a:lstStyle/>
              <a:p>
                <a:endParaRPr lang="en-US"/>
              </a:p>
            </p:txBody>
          </p:sp>
          <p:sp>
            <p:nvSpPr>
              <p:cNvPr id="15383" name="Line 26"/>
              <p:cNvSpPr>
                <a:spLocks noChangeShapeType="1"/>
              </p:cNvSpPr>
              <p:nvPr/>
            </p:nvSpPr>
            <p:spPr bwMode="auto">
              <a:xfrm>
                <a:off x="4224" y="3456"/>
                <a:ext cx="240" cy="0"/>
              </a:xfrm>
              <a:prstGeom prst="line">
                <a:avLst/>
              </a:prstGeom>
              <a:noFill/>
              <a:ln w="38100">
                <a:solidFill>
                  <a:schemeClr val="tx1"/>
                </a:solidFill>
                <a:round/>
                <a:headEnd/>
                <a:tailEnd type="stealth" w="lg" len="lg"/>
              </a:ln>
            </p:spPr>
            <p:txBody>
              <a:bodyPr/>
              <a:lstStyle/>
              <a:p>
                <a:endParaRPr lang="en-US"/>
              </a:p>
            </p:txBody>
          </p:sp>
          <p:sp>
            <p:nvSpPr>
              <p:cNvPr id="15384" name="Line 27"/>
              <p:cNvSpPr>
                <a:spLocks noChangeShapeType="1"/>
              </p:cNvSpPr>
              <p:nvPr/>
            </p:nvSpPr>
            <p:spPr bwMode="auto">
              <a:xfrm>
                <a:off x="4224" y="2832"/>
                <a:ext cx="240" cy="0"/>
              </a:xfrm>
              <a:prstGeom prst="line">
                <a:avLst/>
              </a:prstGeom>
              <a:noFill/>
              <a:ln w="38100">
                <a:solidFill>
                  <a:schemeClr val="tx1"/>
                </a:solidFill>
                <a:round/>
                <a:headEnd/>
                <a:tailEnd type="stealth" w="lg" len="lg"/>
              </a:ln>
            </p:spPr>
            <p:txBody>
              <a:bodyPr/>
              <a:lstStyle/>
              <a:p>
                <a:endParaRPr lang="en-US"/>
              </a:p>
            </p:txBody>
          </p:sp>
        </p:grpSp>
      </p:grpSp>
      <p:grpSp>
        <p:nvGrpSpPr>
          <p:cNvPr id="6" name="Group 35"/>
          <p:cNvGrpSpPr>
            <a:grpSpLocks/>
          </p:cNvGrpSpPr>
          <p:nvPr/>
        </p:nvGrpSpPr>
        <p:grpSpPr bwMode="auto">
          <a:xfrm>
            <a:off x="1981200" y="5638800"/>
            <a:ext cx="4876800" cy="762000"/>
            <a:chOff x="1248" y="3456"/>
            <a:chExt cx="3072" cy="480"/>
          </a:xfrm>
        </p:grpSpPr>
        <p:sp>
          <p:nvSpPr>
            <p:cNvPr id="15367" name="Line 32"/>
            <p:cNvSpPr>
              <a:spLocks noChangeShapeType="1"/>
            </p:cNvSpPr>
            <p:nvPr/>
          </p:nvSpPr>
          <p:spPr bwMode="auto">
            <a:xfrm>
              <a:off x="1248" y="3456"/>
              <a:ext cx="3072" cy="0"/>
            </a:xfrm>
            <a:prstGeom prst="line">
              <a:avLst/>
            </a:prstGeom>
            <a:noFill/>
            <a:ln w="57150">
              <a:solidFill>
                <a:schemeClr val="tx1"/>
              </a:solidFill>
              <a:round/>
              <a:headEnd/>
              <a:tailEnd type="stealth" w="lg" len="lg"/>
            </a:ln>
          </p:spPr>
          <p:txBody>
            <a:bodyPr/>
            <a:lstStyle/>
            <a:p>
              <a:endParaRPr lang="en-US"/>
            </a:p>
          </p:txBody>
        </p:sp>
        <p:sp>
          <p:nvSpPr>
            <p:cNvPr id="15368" name="Line 33"/>
            <p:cNvSpPr>
              <a:spLocks noChangeShapeType="1"/>
            </p:cNvSpPr>
            <p:nvPr/>
          </p:nvSpPr>
          <p:spPr bwMode="auto">
            <a:xfrm>
              <a:off x="1248" y="3936"/>
              <a:ext cx="3072" cy="0"/>
            </a:xfrm>
            <a:prstGeom prst="line">
              <a:avLst/>
            </a:prstGeom>
            <a:noFill/>
            <a:ln w="57150">
              <a:solidFill>
                <a:schemeClr val="tx1"/>
              </a:solidFill>
              <a:round/>
              <a:headEnd/>
              <a:tailEnd type="stealth" w="lg" len="lg"/>
            </a:ln>
          </p:spPr>
          <p:txBody>
            <a:bodyPr/>
            <a:lstStyle/>
            <a:p>
              <a:endParaRPr lang="en-US"/>
            </a:p>
          </p:txBody>
        </p:sp>
      </p:grpSp>
      <p:sp>
        <p:nvSpPr>
          <p:cNvPr id="62498" name="Rectangle 34"/>
          <p:cNvSpPr>
            <a:spLocks noRot="1" noChangeArrowheads="1"/>
          </p:cNvSpPr>
          <p:nvPr/>
        </p:nvSpPr>
        <p:spPr bwMode="auto">
          <a:xfrm>
            <a:off x="2362200" y="5715000"/>
            <a:ext cx="3886200" cy="609600"/>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lstStyle/>
          <a:p>
            <a:pPr algn="ctr" eaLnBrk="1" hangingPunct="1">
              <a:defRPr/>
            </a:pPr>
            <a:r>
              <a:rPr lang="en-US" sz="3200" dirty="0">
                <a:solidFill>
                  <a:schemeClr val="accent2">
                    <a:lumMod val="75000"/>
                  </a:schemeClr>
                </a:solidFill>
                <a:effectLst>
                  <a:outerShdw blurRad="38100" dist="38100" dir="2700000" algn="tl">
                    <a:srgbClr val="000000"/>
                  </a:outerShdw>
                </a:effectLst>
                <a:latin typeface="Tahoma" charset="0"/>
              </a:rPr>
              <a:t>Direction of enquiry</a:t>
            </a:r>
          </a:p>
        </p:txBody>
      </p:sp>
      <p:sp>
        <p:nvSpPr>
          <p:cNvPr id="62500" name="Rectangle 36"/>
          <p:cNvSpPr>
            <a:spLocks noChangeArrowheads="1"/>
          </p:cNvSpPr>
          <p:nvPr/>
        </p:nvSpPr>
        <p:spPr bwMode="auto">
          <a:xfrm>
            <a:off x="0" y="0"/>
            <a:ext cx="9143999" cy="8382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lstStyle/>
          <a:p>
            <a:pPr algn="ctr" eaLnBrk="1" hangingPunct="1">
              <a:defRPr/>
            </a:pPr>
            <a:r>
              <a:rPr lang="en-US" sz="3200" dirty="0">
                <a:latin typeface="Tahoma" charset="0"/>
              </a:rPr>
              <a:t>Cohort </a:t>
            </a:r>
            <a:r>
              <a:rPr lang="en-US" sz="3200" dirty="0" smtClean="0">
                <a:latin typeface="Tahoma" charset="0"/>
              </a:rPr>
              <a:t>study Design</a:t>
            </a:r>
            <a:endParaRPr lang="en-US" sz="3200" dirty="0">
              <a:latin typeface="Tahoma" charset="0"/>
            </a:endParaRP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b="1" dirty="0" smtClean="0"/>
              <a:t>Steps of Cohort Study</a:t>
            </a:r>
            <a:endParaRPr lang="en-US" sz="3200" b="1" dirty="0"/>
          </a:p>
        </p:txBody>
      </p:sp>
      <p:sp>
        <p:nvSpPr>
          <p:cNvPr id="3" name="Content Placeholder 2"/>
          <p:cNvSpPr>
            <a:spLocks noGrp="1"/>
          </p:cNvSpPr>
          <p:nvPr>
            <p:ph idx="1"/>
          </p:nvPr>
        </p:nvSpPr>
        <p:spPr>
          <a:xfrm>
            <a:off x="457200" y="914400"/>
            <a:ext cx="8229600" cy="5211763"/>
          </a:xfrm>
        </p:spPr>
        <p:style>
          <a:lnRef idx="1">
            <a:schemeClr val="accent2"/>
          </a:lnRef>
          <a:fillRef idx="2">
            <a:schemeClr val="accent2"/>
          </a:fillRef>
          <a:effectRef idx="1">
            <a:schemeClr val="accent2"/>
          </a:effectRef>
          <a:fontRef idx="minor">
            <a:schemeClr val="dk1"/>
          </a:fontRef>
        </p:style>
        <p:txBody>
          <a:bodyPr/>
          <a:lstStyle/>
          <a:p>
            <a:pPr marL="514350" indent="-514350">
              <a:buNone/>
            </a:pPr>
            <a:r>
              <a:rPr lang="en-US" dirty="0" smtClean="0"/>
              <a:t>Step 1. Formation of cohort</a:t>
            </a:r>
          </a:p>
          <a:p>
            <a:pPr marL="514350" indent="-514350">
              <a:buNone/>
            </a:pPr>
            <a:r>
              <a:rPr lang="en-US" dirty="0" smtClean="0"/>
              <a:t>Step 2. Exposure Information</a:t>
            </a:r>
          </a:p>
          <a:p>
            <a:pPr marL="514350" indent="-514350">
              <a:buNone/>
            </a:pPr>
            <a:r>
              <a:rPr lang="en-US" dirty="0" smtClean="0"/>
              <a:t>Step 3. Selection of comparison groups</a:t>
            </a:r>
          </a:p>
          <a:p>
            <a:pPr marL="514350" indent="-514350">
              <a:buNone/>
            </a:pPr>
            <a:r>
              <a:rPr lang="en-US" dirty="0" smtClean="0"/>
              <a:t>Step 4. Follow-up </a:t>
            </a:r>
          </a:p>
          <a:p>
            <a:pPr marL="514350" indent="-514350">
              <a:buNone/>
            </a:pPr>
            <a:r>
              <a:rPr lang="en-US" dirty="0" smtClean="0"/>
              <a:t>Step 5. Analysis</a:t>
            </a:r>
            <a:endParaRPr lang="en-US" dirty="0"/>
          </a:p>
        </p:txBody>
      </p:sp>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rrowheads="1"/>
          </p:cNvSpPr>
          <p:nvPr>
            <p:ph type="title"/>
          </p:nvPr>
        </p:nvSpPr>
        <p:spPr>
          <a:xfrm>
            <a:off x="0" y="0"/>
            <a:ext cx="9144000" cy="1066800"/>
          </a:xfrm>
        </p:spPr>
        <p:style>
          <a:lnRef idx="0">
            <a:schemeClr val="accent2"/>
          </a:lnRef>
          <a:fillRef idx="3">
            <a:schemeClr val="accent2"/>
          </a:fillRef>
          <a:effectRef idx="3">
            <a:schemeClr val="accent2"/>
          </a:effectRef>
          <a:fontRef idx="minor">
            <a:schemeClr val="lt1"/>
          </a:fontRef>
        </p:style>
        <p:txBody>
          <a:bodyPr>
            <a:normAutofit/>
          </a:bodyPr>
          <a:lstStyle/>
          <a:p>
            <a:pPr eaLnBrk="1" hangingPunct="1">
              <a:defRPr/>
            </a:pPr>
            <a:r>
              <a:rPr lang="en-US" sz="3600" dirty="0" smtClean="0"/>
              <a:t>Types of cohorts</a:t>
            </a:r>
          </a:p>
        </p:txBody>
      </p:sp>
      <p:sp>
        <p:nvSpPr>
          <p:cNvPr id="182275" name="Rectangle 3"/>
          <p:cNvSpPr>
            <a:spLocks noGrp="1" noRot="1" noChangeArrowheads="1"/>
          </p:cNvSpPr>
          <p:nvPr>
            <p:ph type="body" idx="1"/>
          </p:nvPr>
        </p:nvSpPr>
        <p:spPr>
          <a:xfrm>
            <a:off x="0" y="914400"/>
            <a:ext cx="9144000" cy="5943600"/>
          </a:xfrm>
        </p:spPr>
        <p:style>
          <a:lnRef idx="1">
            <a:schemeClr val="accent2"/>
          </a:lnRef>
          <a:fillRef idx="2">
            <a:schemeClr val="accent2"/>
          </a:fillRef>
          <a:effectRef idx="1">
            <a:schemeClr val="accent2"/>
          </a:effectRef>
          <a:fontRef idx="minor">
            <a:schemeClr val="dk1"/>
          </a:fontRef>
        </p:style>
        <p:txBody>
          <a:bodyPr/>
          <a:lstStyle/>
          <a:p>
            <a:pPr eaLnBrk="1" hangingPunct="1">
              <a:lnSpc>
                <a:spcPct val="90000"/>
              </a:lnSpc>
              <a:defRPr/>
            </a:pPr>
            <a:r>
              <a:rPr lang="en-US" dirty="0" smtClean="0"/>
              <a:t>Closed or fixed cohorts: </a:t>
            </a:r>
          </a:p>
          <a:p>
            <a:pPr lvl="1" eaLnBrk="1" hangingPunct="1">
              <a:lnSpc>
                <a:spcPct val="90000"/>
              </a:lnSpc>
              <a:defRPr/>
            </a:pPr>
            <a:r>
              <a:rPr lang="en-US" dirty="0" smtClean="0"/>
              <a:t>Fixed group of persons followed from a certain point in time until a defined endpoint </a:t>
            </a:r>
          </a:p>
          <a:p>
            <a:pPr lvl="1" eaLnBrk="1" hangingPunct="1">
              <a:lnSpc>
                <a:spcPct val="90000"/>
              </a:lnSpc>
              <a:defRPr/>
            </a:pPr>
            <a:r>
              <a:rPr lang="en-US" dirty="0" smtClean="0"/>
              <a:t>Starting point -  exposure defining event </a:t>
            </a:r>
            <a:br>
              <a:rPr lang="en-US" dirty="0" smtClean="0"/>
            </a:br>
            <a:r>
              <a:rPr lang="en-US" dirty="0" smtClean="0"/>
              <a:t>Endpoint – occurrence of the disease, loss to follow-up, death</a:t>
            </a:r>
          </a:p>
          <a:p>
            <a:pPr lvl="1" eaLnBrk="1" hangingPunct="1">
              <a:lnSpc>
                <a:spcPct val="90000"/>
              </a:lnSpc>
              <a:defRPr/>
            </a:pPr>
            <a:r>
              <a:rPr lang="en-US" dirty="0" smtClean="0"/>
              <a:t>The exposure is an event which occurs only once </a:t>
            </a:r>
          </a:p>
          <a:p>
            <a:pPr lvl="1" eaLnBrk="1" hangingPunct="1">
              <a:lnSpc>
                <a:spcPct val="90000"/>
              </a:lnSpc>
              <a:buNone/>
              <a:defRPr/>
            </a:pPr>
            <a:endParaRPr lang="en-US" dirty="0" smtClean="0"/>
          </a:p>
          <a:p>
            <a:pPr eaLnBrk="1" hangingPunct="1">
              <a:lnSpc>
                <a:spcPct val="90000"/>
              </a:lnSpc>
              <a:defRPr/>
            </a:pPr>
            <a:r>
              <a:rPr lang="en-US" dirty="0" smtClean="0"/>
              <a:t>Open or dynamic cohorts: </a:t>
            </a:r>
          </a:p>
          <a:p>
            <a:pPr lvl="1" eaLnBrk="1" hangingPunct="1">
              <a:lnSpc>
                <a:spcPct val="90000"/>
              </a:lnSpc>
              <a:defRPr/>
            </a:pPr>
            <a:r>
              <a:rPr lang="en-US" dirty="0" smtClean="0"/>
              <a:t>Subjects may enter or leave the study at any time  </a:t>
            </a:r>
          </a:p>
          <a:p>
            <a:pPr lvl="1" eaLnBrk="1" hangingPunct="1">
              <a:lnSpc>
                <a:spcPct val="90000"/>
              </a:lnSpc>
              <a:defRPr/>
            </a:pPr>
            <a:r>
              <a:rPr lang="en-US" dirty="0" smtClean="0"/>
              <a:t>Exposure status may change over time</a:t>
            </a:r>
          </a:p>
        </p:txBody>
      </p:sp>
    </p:spTree>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1837</TotalTime>
  <Words>2281</Words>
  <Application>Microsoft Office PowerPoint</Application>
  <PresentationFormat>On-screen Show (4:3)</PresentationFormat>
  <Paragraphs>417</Paragraphs>
  <Slides>39</Slides>
  <Notes>6</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COHORT  STUDY</vt:lpstr>
      <vt:lpstr>Frame Work</vt:lpstr>
      <vt:lpstr>Introduction</vt:lpstr>
      <vt:lpstr> </vt:lpstr>
      <vt:lpstr>Slide 5</vt:lpstr>
      <vt:lpstr>INDICATION OF A COHORT STUDY</vt:lpstr>
      <vt:lpstr>Time</vt:lpstr>
      <vt:lpstr>Steps of Cohort Study</vt:lpstr>
      <vt:lpstr>Types of cohorts</vt:lpstr>
      <vt:lpstr>Formation of cohort</vt:lpstr>
      <vt:lpstr>Selection of comparison groups </vt:lpstr>
      <vt:lpstr>Exposure Information </vt:lpstr>
      <vt:lpstr>Follow-up</vt:lpstr>
      <vt:lpstr>Analysis</vt:lpstr>
      <vt:lpstr>Two types of measures for rate</vt:lpstr>
      <vt:lpstr>Example</vt:lpstr>
      <vt:lpstr>Incidence rates of outcome</vt:lpstr>
      <vt:lpstr>Incidence </vt:lpstr>
      <vt:lpstr>Estimation of risk</vt:lpstr>
      <vt:lpstr>RR - Interpretation</vt:lpstr>
      <vt:lpstr>Estimation of Risk</vt:lpstr>
      <vt:lpstr>Slide 22</vt:lpstr>
      <vt:lpstr>Slide 23</vt:lpstr>
      <vt:lpstr>Slide 24</vt:lpstr>
      <vt:lpstr>Slide 25</vt:lpstr>
      <vt:lpstr>Advanced methods</vt:lpstr>
      <vt:lpstr>POTENTIAL BIASES IN COHORT STUDIES</vt:lpstr>
      <vt:lpstr>Slide 28</vt:lpstr>
      <vt:lpstr>Slide 29</vt:lpstr>
      <vt:lpstr>Slide 30</vt:lpstr>
      <vt:lpstr>Slide 31</vt:lpstr>
      <vt:lpstr>Slide 32</vt:lpstr>
      <vt:lpstr>Slide 33</vt:lpstr>
      <vt:lpstr>Slide 34</vt:lpstr>
      <vt:lpstr>The nurses Health Study</vt:lpstr>
      <vt:lpstr>Attributable Risk =</vt:lpstr>
      <vt:lpstr>1)Population Attributable Risk =</vt:lpstr>
      <vt:lpstr>AR vs RR</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COHORT  STUDY</dc:title>
  <dc:creator>trisha</dc:creator>
  <cp:lastModifiedBy>sam</cp:lastModifiedBy>
  <cp:revision>202</cp:revision>
  <dcterms:created xsi:type="dcterms:W3CDTF">2006-08-16T00:00:00Z</dcterms:created>
  <dcterms:modified xsi:type="dcterms:W3CDTF">2016-03-10T03:58:47Z</dcterms:modified>
</cp:coreProperties>
</file>